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327" r:id="rId3"/>
    <p:sldId id="328" r:id="rId4"/>
    <p:sldId id="400" r:id="rId5"/>
    <p:sldId id="563" r:id="rId6"/>
    <p:sldId id="372" r:id="rId7"/>
    <p:sldId id="503" r:id="rId8"/>
    <p:sldId id="504" r:id="rId9"/>
    <p:sldId id="505" r:id="rId10"/>
    <p:sldId id="506" r:id="rId11"/>
    <p:sldId id="507" r:id="rId12"/>
    <p:sldId id="508" r:id="rId13"/>
    <p:sldId id="509" r:id="rId14"/>
    <p:sldId id="510" r:id="rId15"/>
    <p:sldId id="511" r:id="rId16"/>
    <p:sldId id="513" r:id="rId17"/>
    <p:sldId id="514" r:id="rId18"/>
    <p:sldId id="515" r:id="rId19"/>
    <p:sldId id="516" r:id="rId20"/>
    <p:sldId id="517" r:id="rId21"/>
    <p:sldId id="518" r:id="rId22"/>
    <p:sldId id="519" r:id="rId23"/>
    <p:sldId id="520" r:id="rId24"/>
    <p:sldId id="521" r:id="rId25"/>
    <p:sldId id="525" r:id="rId26"/>
    <p:sldId id="526" r:id="rId27"/>
    <p:sldId id="527" r:id="rId28"/>
    <p:sldId id="528" r:id="rId29"/>
    <p:sldId id="562" r:id="rId30"/>
    <p:sldId id="558" r:id="rId31"/>
    <p:sldId id="559" r:id="rId32"/>
    <p:sldId id="56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33CC"/>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22" autoAdjust="0"/>
  </p:normalViewPr>
  <p:slideViewPr>
    <p:cSldViewPr>
      <p:cViewPr varScale="1">
        <p:scale>
          <a:sx n="122" d="100"/>
          <a:sy n="122" d="100"/>
        </p:scale>
        <p:origin x="120" y="138"/>
      </p:cViewPr>
      <p:guideLst>
        <p:guide orient="horz" pos="2160"/>
        <p:guide pos="3840"/>
      </p:guideLst>
    </p:cSldViewPr>
  </p:slideViewPr>
  <p:outlineViewPr>
    <p:cViewPr>
      <p:scale>
        <a:sx n="33" d="100"/>
        <a:sy n="33" d="100"/>
      </p:scale>
      <p:origin x="0" y="9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2A3351BA-934C-41DE-8291-EBD356201130}"/>
    <pc:docChg chg="custSel addSld delSld modSld">
      <pc:chgData name="Wittman, Barry" userId="bff186cd-6ce8-41ba-8e8c-e85cdef216de" providerId="ADAL" clId="{2A3351BA-934C-41DE-8291-EBD356201130}" dt="2025-09-05T13:22:30.243" v="1203" actId="20577"/>
      <pc:docMkLst>
        <pc:docMk/>
      </pc:docMkLst>
      <pc:sldChg chg="modSp">
        <pc:chgData name="Wittman, Barry" userId="bff186cd-6ce8-41ba-8e8c-e85cdef216de" providerId="ADAL" clId="{2A3351BA-934C-41DE-8291-EBD356201130}" dt="2025-09-05T13:07:25.604" v="948" actId="20577"/>
        <pc:sldMkLst>
          <pc:docMk/>
          <pc:sldMk cId="0" sldId="256"/>
        </pc:sldMkLst>
        <pc:spChg chg="mod">
          <ac:chgData name="Wittman, Barry" userId="bff186cd-6ce8-41ba-8e8c-e85cdef216de" providerId="ADAL" clId="{2A3351BA-934C-41DE-8291-EBD356201130}" dt="2025-09-05T13:07:25.604" v="948" actId="20577"/>
          <ac:spMkLst>
            <pc:docMk/>
            <pc:sldMk cId="0" sldId="256"/>
            <ac:spMk id="3" creationId="{00000000-0000-0000-0000-000000000000}"/>
          </ac:spMkLst>
        </pc:spChg>
      </pc:sldChg>
      <pc:sldChg chg="modSp modAnim">
        <pc:chgData name="Wittman, Barry" userId="bff186cd-6ce8-41ba-8e8c-e85cdef216de" providerId="ADAL" clId="{2A3351BA-934C-41DE-8291-EBD356201130}" dt="2025-09-04T15:27:08.150" v="126" actId="20577"/>
        <pc:sldMkLst>
          <pc:docMk/>
          <pc:sldMk cId="0" sldId="327"/>
        </pc:sldMkLst>
        <pc:spChg chg="mod">
          <ac:chgData name="Wittman, Barry" userId="bff186cd-6ce8-41ba-8e8c-e85cdef216de" providerId="ADAL" clId="{2A3351BA-934C-41DE-8291-EBD356201130}" dt="2025-09-04T15:27:08.150" v="126" actId="20577"/>
          <ac:spMkLst>
            <pc:docMk/>
            <pc:sldMk cId="0" sldId="327"/>
            <ac:spMk id="3" creationId="{00000000-0000-0000-0000-000000000000}"/>
          </ac:spMkLst>
        </pc:spChg>
      </pc:sldChg>
      <pc:sldChg chg="modSp add modAnim">
        <pc:chgData name="Wittman, Barry" userId="bff186cd-6ce8-41ba-8e8c-e85cdef216de" providerId="ADAL" clId="{2A3351BA-934C-41DE-8291-EBD356201130}" dt="2025-09-04T17:27:57.264" v="940"/>
        <pc:sldMkLst>
          <pc:docMk/>
          <pc:sldMk cId="2997261584" sldId="372"/>
        </pc:sldMkLst>
        <pc:spChg chg="mod">
          <ac:chgData name="Wittman, Barry" userId="bff186cd-6ce8-41ba-8e8c-e85cdef216de" providerId="ADAL" clId="{2A3351BA-934C-41DE-8291-EBD356201130}" dt="2025-09-04T17:27:48.071" v="938" actId="20577"/>
          <ac:spMkLst>
            <pc:docMk/>
            <pc:sldMk cId="2997261584" sldId="372"/>
            <ac:spMk id="5" creationId="{00000000-0000-0000-0000-000000000000}"/>
          </ac:spMkLst>
        </pc:spChg>
      </pc:sldChg>
      <pc:sldChg chg="modSp modAnim">
        <pc:chgData name="Wittman, Barry" userId="bff186cd-6ce8-41ba-8e8c-e85cdef216de" providerId="ADAL" clId="{2A3351BA-934C-41DE-8291-EBD356201130}" dt="2025-09-04T15:25:51.791" v="76" actId="27636"/>
        <pc:sldMkLst>
          <pc:docMk/>
          <pc:sldMk cId="2189108485" sldId="528"/>
        </pc:sldMkLst>
        <pc:spChg chg="mod">
          <ac:chgData name="Wittman, Barry" userId="bff186cd-6ce8-41ba-8e8c-e85cdef216de" providerId="ADAL" clId="{2A3351BA-934C-41DE-8291-EBD356201130}" dt="2025-09-04T15:25:51.791" v="76" actId="27636"/>
          <ac:spMkLst>
            <pc:docMk/>
            <pc:sldMk cId="2189108485" sldId="528"/>
            <ac:spMk id="3" creationId="{00000000-0000-0000-0000-000000000000}"/>
          </ac:spMkLst>
        </pc:spChg>
      </pc:sldChg>
      <pc:sldChg chg="modSp">
        <pc:chgData name="Wittman, Barry" userId="bff186cd-6ce8-41ba-8e8c-e85cdef216de" providerId="ADAL" clId="{2A3351BA-934C-41DE-8291-EBD356201130}" dt="2025-09-04T15:26:36.325" v="109" actId="20577"/>
        <pc:sldMkLst>
          <pc:docMk/>
          <pc:sldMk cId="2673894022" sldId="559"/>
        </pc:sldMkLst>
        <pc:spChg chg="mod">
          <ac:chgData name="Wittman, Barry" userId="bff186cd-6ce8-41ba-8e8c-e85cdef216de" providerId="ADAL" clId="{2A3351BA-934C-41DE-8291-EBD356201130}" dt="2025-09-04T15:26:36.325" v="109" actId="20577"/>
          <ac:spMkLst>
            <pc:docMk/>
            <pc:sldMk cId="2673894022" sldId="559"/>
            <ac:spMk id="3" creationId="{00000000-0000-0000-0000-000000000000}"/>
          </ac:spMkLst>
        </pc:spChg>
      </pc:sldChg>
      <pc:sldChg chg="modSp modAnim">
        <pc:chgData name="Wittman, Barry" userId="bff186cd-6ce8-41ba-8e8c-e85cdef216de" providerId="ADAL" clId="{2A3351BA-934C-41DE-8291-EBD356201130}" dt="2025-09-05T13:22:30.243" v="1203" actId="20577"/>
        <pc:sldMkLst>
          <pc:docMk/>
          <pc:sldMk cId="3726592535" sldId="560"/>
        </pc:sldMkLst>
        <pc:spChg chg="mod">
          <ac:chgData name="Wittman, Barry" userId="bff186cd-6ce8-41ba-8e8c-e85cdef216de" providerId="ADAL" clId="{2A3351BA-934C-41DE-8291-EBD356201130}" dt="2025-09-05T13:22:30.243" v="1203" actId="20577"/>
          <ac:spMkLst>
            <pc:docMk/>
            <pc:sldMk cId="3726592535" sldId="560"/>
            <ac:spMk id="5" creationId="{00000000-0000-0000-0000-000000000000}"/>
          </ac:spMkLst>
        </pc:spChg>
      </pc:sldChg>
      <pc:sldChg chg="del">
        <pc:chgData name="Wittman, Barry" userId="bff186cd-6ce8-41ba-8e8c-e85cdef216de" providerId="ADAL" clId="{2A3351BA-934C-41DE-8291-EBD356201130}" dt="2025-09-04T15:22:47.827" v="0" actId="2696"/>
        <pc:sldMkLst>
          <pc:docMk/>
          <pc:sldMk cId="260244634" sldId="561"/>
        </pc:sldMkLst>
      </pc:sldChg>
      <pc:sldChg chg="modSp">
        <pc:chgData name="Wittman, Barry" userId="bff186cd-6ce8-41ba-8e8c-e85cdef216de" providerId="ADAL" clId="{2A3351BA-934C-41DE-8291-EBD356201130}" dt="2025-09-04T15:25:59.722" v="95" actId="20577"/>
        <pc:sldMkLst>
          <pc:docMk/>
          <pc:sldMk cId="1851625609" sldId="562"/>
        </pc:sldMkLst>
        <pc:spChg chg="mod">
          <ac:chgData name="Wittman, Barry" userId="bff186cd-6ce8-41ba-8e8c-e85cdef216de" providerId="ADAL" clId="{2A3351BA-934C-41DE-8291-EBD356201130}" dt="2025-09-04T15:25:59.722" v="95" actId="20577"/>
          <ac:spMkLst>
            <pc:docMk/>
            <pc:sldMk cId="1851625609" sldId="562"/>
            <ac:spMk id="2" creationId="{00000000-0000-0000-0000-000000000000}"/>
          </ac:spMkLst>
        </pc:spChg>
      </pc:sldChg>
      <pc:sldChg chg="addSp delSp modSp add">
        <pc:chgData name="Wittman, Barry" userId="bff186cd-6ce8-41ba-8e8c-e85cdef216de" providerId="ADAL" clId="{2A3351BA-934C-41DE-8291-EBD356201130}" dt="2025-09-05T13:20:32.685" v="1193" actId="1035"/>
        <pc:sldMkLst>
          <pc:docMk/>
          <pc:sldMk cId="1622373033" sldId="563"/>
        </pc:sldMkLst>
        <pc:spChg chg="del">
          <ac:chgData name="Wittman, Barry" userId="bff186cd-6ce8-41ba-8e8c-e85cdef216de" providerId="ADAL" clId="{2A3351BA-934C-41DE-8291-EBD356201130}" dt="2025-09-05T13:07:40.679" v="950"/>
          <ac:spMkLst>
            <pc:docMk/>
            <pc:sldMk cId="1622373033" sldId="563"/>
            <ac:spMk id="2" creationId="{C9155B71-1142-40CF-8460-B9DBAED2E79D}"/>
          </ac:spMkLst>
        </pc:spChg>
        <pc:spChg chg="del">
          <ac:chgData name="Wittman, Barry" userId="bff186cd-6ce8-41ba-8e8c-e85cdef216de" providerId="ADAL" clId="{2A3351BA-934C-41DE-8291-EBD356201130}" dt="2025-09-05T13:07:40.679" v="950"/>
          <ac:spMkLst>
            <pc:docMk/>
            <pc:sldMk cId="1622373033" sldId="563"/>
            <ac:spMk id="3" creationId="{041D8B95-0FBC-45E6-B81D-A53DA731A140}"/>
          </ac:spMkLst>
        </pc:spChg>
        <pc:spChg chg="add mod">
          <ac:chgData name="Wittman, Barry" userId="bff186cd-6ce8-41ba-8e8c-e85cdef216de" providerId="ADAL" clId="{2A3351BA-934C-41DE-8291-EBD356201130}" dt="2025-09-05T13:15:14.722" v="1118" actId="14100"/>
          <ac:spMkLst>
            <pc:docMk/>
            <pc:sldMk cId="1622373033" sldId="563"/>
            <ac:spMk id="4" creationId="{D2FFABC2-AEBE-45B5-9DD0-70B87A11E03A}"/>
          </ac:spMkLst>
        </pc:spChg>
        <pc:spChg chg="add mod">
          <ac:chgData name="Wittman, Barry" userId="bff186cd-6ce8-41ba-8e8c-e85cdef216de" providerId="ADAL" clId="{2A3351BA-934C-41DE-8291-EBD356201130}" dt="2025-09-05T13:16:31.661" v="1156" actId="14838"/>
          <ac:spMkLst>
            <pc:docMk/>
            <pc:sldMk cId="1622373033" sldId="563"/>
            <ac:spMk id="5" creationId="{E30EA03D-7428-43C1-A484-0CFE92D05B5F}"/>
          </ac:spMkLst>
        </pc:spChg>
        <pc:spChg chg="add mod">
          <ac:chgData name="Wittman, Barry" userId="bff186cd-6ce8-41ba-8e8c-e85cdef216de" providerId="ADAL" clId="{2A3351BA-934C-41DE-8291-EBD356201130}" dt="2025-09-05T13:20:10.688" v="1192" actId="207"/>
          <ac:spMkLst>
            <pc:docMk/>
            <pc:sldMk cId="1622373033" sldId="563"/>
            <ac:spMk id="6" creationId="{EB1DAC81-DC68-4370-90E2-437299FC75F9}"/>
          </ac:spMkLst>
        </pc:spChg>
        <pc:picChg chg="add mod modCrop">
          <ac:chgData name="Wittman, Barry" userId="bff186cd-6ce8-41ba-8e8c-e85cdef216de" providerId="ADAL" clId="{2A3351BA-934C-41DE-8291-EBD356201130}" dt="2025-09-05T13:20:32.685" v="1193" actId="1035"/>
          <ac:picMkLst>
            <pc:docMk/>
            <pc:sldMk cId="1622373033" sldId="563"/>
            <ac:picMk id="2050" creationId="{37153406-77F1-4E97-8429-A00C1F4167BC}"/>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9/5/2025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54486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9/5/2025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9/5/2025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9/5/2025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9/5/2025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9/5/2025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9/5/2025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zdnet.com/article/cloudflare-stops-new-worlds-largest-ddos-attack-over-labor-day-weeke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4290</a:t>
            </a:r>
          </a:p>
        </p:txBody>
      </p:sp>
      <p:sp>
        <p:nvSpPr>
          <p:cNvPr id="3" name="Subtitle 2"/>
          <p:cNvSpPr>
            <a:spLocks noGrp="1"/>
          </p:cNvSpPr>
          <p:nvPr>
            <p:ph type="subTitle" idx="1"/>
          </p:nvPr>
        </p:nvSpPr>
        <p:spPr/>
        <p:txBody>
          <a:bodyPr/>
          <a:lstStyle/>
          <a:p>
            <a:r>
              <a:rPr lang="en-US" dirty="0"/>
              <a:t>Week 3 - Friday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continued</a:t>
            </a:r>
          </a:p>
        </p:txBody>
      </p:sp>
      <p:sp>
        <p:nvSpPr>
          <p:cNvPr id="3" name="Content Placeholder 2"/>
          <p:cNvSpPr>
            <a:spLocks noGrp="1"/>
          </p:cNvSpPr>
          <p:nvPr>
            <p:ph idx="1"/>
          </p:nvPr>
        </p:nvSpPr>
        <p:spPr/>
        <p:txBody>
          <a:bodyPr/>
          <a:lstStyle/>
          <a:p>
            <a:r>
              <a:rPr lang="en-US" dirty="0"/>
              <a:t>Encrypt the following:</a:t>
            </a:r>
          </a:p>
          <a:p>
            <a:pPr lvl="1"/>
            <a:r>
              <a:rPr lang="en-US" dirty="0"/>
              <a:t>Plaintext: GENTLEMEN </a:t>
            </a:r>
            <a:r>
              <a:rPr lang="en-US"/>
              <a:t>DINE AFTER SEVEN</a:t>
            </a:r>
            <a:endParaRPr lang="en-US" dirty="0"/>
          </a:p>
          <a:p>
            <a:pPr lvl="1"/>
            <a:r>
              <a:rPr lang="en-US" dirty="0"/>
              <a:t>Key: WILDE</a:t>
            </a:r>
          </a:p>
          <a:p>
            <a:pPr lvl="1"/>
            <a:endParaRPr lang="en-US" dirty="0"/>
          </a:p>
          <a:p>
            <a:r>
              <a:rPr lang="en-US" dirty="0"/>
              <a:t>Decrypt the following:</a:t>
            </a:r>
          </a:p>
          <a:p>
            <a:pPr lvl="1"/>
            <a:r>
              <a:rPr lang="en-US" dirty="0" err="1"/>
              <a:t>Ciphertext</a:t>
            </a:r>
            <a:r>
              <a:rPr lang="en-US" dirty="0"/>
              <a:t>: EOJKINOCQGEOJKI</a:t>
            </a:r>
          </a:p>
          <a:p>
            <a:pPr lvl="1"/>
            <a:r>
              <a:rPr lang="en-US" dirty="0"/>
              <a:t>Key: BOWIE</a:t>
            </a:r>
          </a:p>
        </p:txBody>
      </p:sp>
    </p:spTree>
    <p:extLst>
      <p:ext uri="{BB962C8B-B14F-4D97-AF65-F5344CB8AC3E}">
        <p14:creationId xmlns:p14="http://schemas.microsoft.com/office/powerpoint/2010/main" val="203725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Cryptanalysis of </a:t>
            </a:r>
            <a:r>
              <a:rPr lang="en-US" dirty="0" err="1"/>
              <a:t>Vigenère</a:t>
            </a:r>
            <a:endParaRPr lang="en-US" dirty="0"/>
          </a:p>
        </p:txBody>
      </p:sp>
      <p:sp>
        <p:nvSpPr>
          <p:cNvPr id="3" name="Content Placeholder 2"/>
          <p:cNvSpPr>
            <a:spLocks noGrp="1"/>
          </p:cNvSpPr>
          <p:nvPr>
            <p:ph idx="1"/>
          </p:nvPr>
        </p:nvSpPr>
        <p:spPr/>
        <p:txBody>
          <a:bodyPr/>
          <a:lstStyle/>
          <a:p>
            <a:r>
              <a:rPr lang="en-US" dirty="0"/>
              <a:t>The index of coincidence measures the differences in the frequencies in the </a:t>
            </a:r>
            <a:r>
              <a:rPr lang="en-US" dirty="0" err="1"/>
              <a:t>ciphertext</a:t>
            </a:r>
            <a:endParaRPr lang="en-US" dirty="0"/>
          </a:p>
          <a:p>
            <a:r>
              <a:rPr lang="en-US" dirty="0"/>
              <a:t>It is the probability that two randomly chosen letters from the </a:t>
            </a:r>
            <a:r>
              <a:rPr lang="en-US" dirty="0" err="1"/>
              <a:t>ciphertext</a:t>
            </a:r>
            <a:r>
              <a:rPr lang="en-US" dirty="0"/>
              <a:t> are the same</a:t>
            </a:r>
          </a:p>
          <a:p>
            <a:endParaRPr lang="en-US" dirty="0"/>
          </a:p>
          <a:p>
            <a:r>
              <a:rPr lang="en-US" dirty="0"/>
              <a:t>IC = </a:t>
            </a:r>
          </a:p>
        </p:txBody>
      </p:sp>
      <p:graphicFrame>
        <p:nvGraphicFramePr>
          <p:cNvPr id="4" name="Object 3"/>
          <p:cNvGraphicFramePr>
            <a:graphicFrameLocks noChangeAspect="1"/>
          </p:cNvGraphicFramePr>
          <p:nvPr>
            <p:extLst/>
          </p:nvPr>
        </p:nvGraphicFramePr>
        <p:xfrm>
          <a:off x="3124200" y="4025774"/>
          <a:ext cx="3886200" cy="1308226"/>
        </p:xfrm>
        <a:graphic>
          <a:graphicData uri="http://schemas.openxmlformats.org/presentationml/2006/ole">
            <mc:AlternateContent xmlns:mc="http://schemas.openxmlformats.org/markup-compatibility/2006">
              <mc:Choice xmlns:v="urn:schemas-microsoft-com:vml" Requires="v">
                <p:oleObj spid="_x0000_s1026" name="Equation" r:id="rId3" imgW="1282680" imgH="431640" progId="Equation.3">
                  <p:embed/>
                </p:oleObj>
              </mc:Choice>
              <mc:Fallback>
                <p:oleObj name="Equation" r:id="rId3" imgW="1282680" imgH="431640" progId="Equation.3">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4025774"/>
                        <a:ext cx="3886200" cy="13082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Table 4"/>
          <p:cNvGraphicFramePr>
            <a:graphicFrameLocks noGrp="1"/>
          </p:cNvGraphicFramePr>
          <p:nvPr>
            <p:extLst/>
          </p:nvPr>
        </p:nvGraphicFramePr>
        <p:xfrm>
          <a:off x="609600" y="5638800"/>
          <a:ext cx="10972796" cy="914400"/>
        </p:xfrm>
        <a:graphic>
          <a:graphicData uri="http://schemas.openxmlformats.org/drawingml/2006/table">
            <a:tbl>
              <a:tblPr firstRow="1" bandRow="1">
                <a:tableStyleId>{5C22544A-7EE6-4342-B048-85BDC9FD1C3A}</a:tableStyleId>
              </a:tblPr>
              <a:tblGrid>
                <a:gridCol w="1781908">
                  <a:extLst>
                    <a:ext uri="{9D8B030D-6E8A-4147-A177-3AD203B41FA5}">
                      <a16:colId xmlns:a16="http://schemas.microsoft.com/office/drawing/2014/main" val="20000"/>
                    </a:ext>
                  </a:extLst>
                </a:gridCol>
                <a:gridCol w="1312984">
                  <a:extLst>
                    <a:ext uri="{9D8B030D-6E8A-4147-A177-3AD203B41FA5}">
                      <a16:colId xmlns:a16="http://schemas.microsoft.com/office/drawing/2014/main" val="20001"/>
                    </a:ext>
                  </a:extLst>
                </a:gridCol>
                <a:gridCol w="1312984">
                  <a:extLst>
                    <a:ext uri="{9D8B030D-6E8A-4147-A177-3AD203B41FA5}">
                      <a16:colId xmlns:a16="http://schemas.microsoft.com/office/drawing/2014/main" val="20002"/>
                    </a:ext>
                  </a:extLst>
                </a:gridCol>
                <a:gridCol w="1312984">
                  <a:extLst>
                    <a:ext uri="{9D8B030D-6E8A-4147-A177-3AD203B41FA5}">
                      <a16:colId xmlns:a16="http://schemas.microsoft.com/office/drawing/2014/main" val="20003"/>
                    </a:ext>
                  </a:extLst>
                </a:gridCol>
                <a:gridCol w="1312984">
                  <a:extLst>
                    <a:ext uri="{9D8B030D-6E8A-4147-A177-3AD203B41FA5}">
                      <a16:colId xmlns:a16="http://schemas.microsoft.com/office/drawing/2014/main" val="20004"/>
                    </a:ext>
                  </a:extLst>
                </a:gridCol>
                <a:gridCol w="1312984">
                  <a:extLst>
                    <a:ext uri="{9D8B030D-6E8A-4147-A177-3AD203B41FA5}">
                      <a16:colId xmlns:a16="http://schemas.microsoft.com/office/drawing/2014/main" val="20005"/>
                    </a:ext>
                  </a:extLst>
                </a:gridCol>
                <a:gridCol w="1312984">
                  <a:extLst>
                    <a:ext uri="{9D8B030D-6E8A-4147-A177-3AD203B41FA5}">
                      <a16:colId xmlns:a16="http://schemas.microsoft.com/office/drawing/2014/main" val="20006"/>
                    </a:ext>
                  </a:extLst>
                </a:gridCol>
                <a:gridCol w="1312984">
                  <a:extLst>
                    <a:ext uri="{9D8B030D-6E8A-4147-A177-3AD203B41FA5}">
                      <a16:colId xmlns:a16="http://schemas.microsoft.com/office/drawing/2014/main" val="20007"/>
                    </a:ext>
                  </a:extLst>
                </a:gridCol>
              </a:tblGrid>
              <a:tr h="370840">
                <a:tc>
                  <a:txBody>
                    <a:bodyPr/>
                    <a:lstStyle/>
                    <a:p>
                      <a:r>
                        <a:rPr lang="en-US" sz="2400" dirty="0"/>
                        <a:t>Period</a:t>
                      </a:r>
                    </a:p>
                  </a:txBody>
                  <a:tcPr/>
                </a:tc>
                <a:tc>
                  <a:txBody>
                    <a:bodyPr/>
                    <a:lstStyle/>
                    <a:p>
                      <a:r>
                        <a:rPr lang="en-US" sz="2400" dirty="0"/>
                        <a:t>1</a:t>
                      </a:r>
                    </a:p>
                  </a:txBody>
                  <a:tcPr/>
                </a:tc>
                <a:tc>
                  <a:txBody>
                    <a:bodyPr/>
                    <a:lstStyle/>
                    <a:p>
                      <a:r>
                        <a:rPr lang="en-US" sz="2400" dirty="0"/>
                        <a:t>2</a:t>
                      </a:r>
                    </a:p>
                  </a:txBody>
                  <a:tcPr/>
                </a:tc>
                <a:tc>
                  <a:txBody>
                    <a:bodyPr/>
                    <a:lstStyle/>
                    <a:p>
                      <a:r>
                        <a:rPr lang="en-US" sz="2400" dirty="0"/>
                        <a:t>3</a:t>
                      </a:r>
                    </a:p>
                  </a:txBody>
                  <a:tcPr/>
                </a:tc>
                <a:tc>
                  <a:txBody>
                    <a:bodyPr/>
                    <a:lstStyle/>
                    <a:p>
                      <a:r>
                        <a:rPr lang="en-US" sz="2400" dirty="0"/>
                        <a:t>4</a:t>
                      </a:r>
                    </a:p>
                  </a:txBody>
                  <a:tcPr/>
                </a:tc>
                <a:tc>
                  <a:txBody>
                    <a:bodyPr/>
                    <a:lstStyle/>
                    <a:p>
                      <a:r>
                        <a:rPr lang="en-US" sz="2400" dirty="0"/>
                        <a:t>5</a:t>
                      </a:r>
                    </a:p>
                  </a:txBody>
                  <a:tcPr/>
                </a:tc>
                <a:tc>
                  <a:txBody>
                    <a:bodyPr/>
                    <a:lstStyle/>
                    <a:p>
                      <a:r>
                        <a:rPr lang="en-US" sz="2400" dirty="0"/>
                        <a:t>10</a:t>
                      </a:r>
                    </a:p>
                  </a:txBody>
                  <a:tcPr/>
                </a:tc>
                <a:tc>
                  <a:txBody>
                    <a:bodyPr/>
                    <a:lstStyle/>
                    <a:p>
                      <a:r>
                        <a:rPr lang="en-US" sz="2400" dirty="0"/>
                        <a:t>Large</a:t>
                      </a:r>
                    </a:p>
                  </a:txBody>
                  <a:tcPr/>
                </a:tc>
                <a:extLst>
                  <a:ext uri="{0D108BD9-81ED-4DB2-BD59-A6C34878D82A}">
                    <a16:rowId xmlns:a16="http://schemas.microsoft.com/office/drawing/2014/main" val="10000"/>
                  </a:ext>
                </a:extLst>
              </a:tr>
              <a:tr h="370840">
                <a:tc>
                  <a:txBody>
                    <a:bodyPr/>
                    <a:lstStyle/>
                    <a:p>
                      <a:r>
                        <a:rPr lang="en-US" sz="2400" dirty="0"/>
                        <a:t>Expected</a:t>
                      </a:r>
                      <a:r>
                        <a:rPr lang="en-US" sz="2400" baseline="0" dirty="0"/>
                        <a:t> IC</a:t>
                      </a:r>
                      <a:endParaRPr lang="en-US" sz="2400" dirty="0"/>
                    </a:p>
                  </a:txBody>
                  <a:tcPr/>
                </a:tc>
                <a:tc>
                  <a:txBody>
                    <a:bodyPr/>
                    <a:lstStyle/>
                    <a:p>
                      <a:r>
                        <a:rPr lang="en-US" sz="2400" dirty="0"/>
                        <a:t>0.066</a:t>
                      </a:r>
                    </a:p>
                  </a:txBody>
                  <a:tcPr/>
                </a:tc>
                <a:tc>
                  <a:txBody>
                    <a:bodyPr/>
                    <a:lstStyle/>
                    <a:p>
                      <a:r>
                        <a:rPr lang="en-US" sz="2400" dirty="0"/>
                        <a:t>0.052</a:t>
                      </a:r>
                    </a:p>
                  </a:txBody>
                  <a:tcPr/>
                </a:tc>
                <a:tc>
                  <a:txBody>
                    <a:bodyPr/>
                    <a:lstStyle/>
                    <a:p>
                      <a:r>
                        <a:rPr lang="en-US" sz="2400" dirty="0"/>
                        <a:t>0.047</a:t>
                      </a:r>
                    </a:p>
                  </a:txBody>
                  <a:tcPr/>
                </a:tc>
                <a:tc>
                  <a:txBody>
                    <a:bodyPr/>
                    <a:lstStyle/>
                    <a:p>
                      <a:r>
                        <a:rPr lang="en-US" sz="2400" dirty="0"/>
                        <a:t>0.045</a:t>
                      </a:r>
                    </a:p>
                  </a:txBody>
                  <a:tcPr/>
                </a:tc>
                <a:tc>
                  <a:txBody>
                    <a:bodyPr/>
                    <a:lstStyle/>
                    <a:p>
                      <a:r>
                        <a:rPr lang="en-US" sz="2400" dirty="0"/>
                        <a:t>0.044</a:t>
                      </a:r>
                    </a:p>
                  </a:txBody>
                  <a:tcPr/>
                </a:tc>
                <a:tc>
                  <a:txBody>
                    <a:bodyPr/>
                    <a:lstStyle/>
                    <a:p>
                      <a:r>
                        <a:rPr lang="en-US" sz="2400" dirty="0"/>
                        <a:t>0.041</a:t>
                      </a:r>
                    </a:p>
                  </a:txBody>
                  <a:tcPr/>
                </a:tc>
                <a:tc>
                  <a:txBody>
                    <a:bodyPr/>
                    <a:lstStyle/>
                    <a:p>
                      <a:r>
                        <a:rPr lang="en-US" sz="2400" dirty="0"/>
                        <a:t>0.038</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37914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Normalized index of coincidence</a:t>
            </a:r>
          </a:p>
        </p:txBody>
      </p:sp>
      <p:sp>
        <p:nvSpPr>
          <p:cNvPr id="3" name="Content Placeholder 2"/>
          <p:cNvSpPr>
            <a:spLocks noGrp="1"/>
          </p:cNvSpPr>
          <p:nvPr>
            <p:ph idx="1"/>
          </p:nvPr>
        </p:nvSpPr>
        <p:spPr>
          <a:xfrm>
            <a:off x="609600" y="1775192"/>
            <a:ext cx="7162800" cy="4625609"/>
          </a:xfrm>
        </p:spPr>
        <p:txBody>
          <a:bodyPr>
            <a:normAutofit fontScale="92500" lnSpcReduction="10000"/>
          </a:bodyPr>
          <a:lstStyle/>
          <a:p>
            <a:r>
              <a:rPr lang="en-US" dirty="0"/>
              <a:t>Some systems look at a "normalized" index of coincidence, which is found by multiplying the formula given on the previous page by the number of letters in the language</a:t>
            </a:r>
          </a:p>
          <a:p>
            <a:pPr lvl="1"/>
            <a:r>
              <a:rPr lang="en-US" dirty="0"/>
              <a:t>26 for English</a:t>
            </a:r>
          </a:p>
          <a:p>
            <a:pPr lvl="1"/>
            <a:r>
              <a:rPr lang="en-US" dirty="0"/>
              <a:t>When reading the literature, both normalized and </a:t>
            </a:r>
            <a:r>
              <a:rPr lang="en-US" dirty="0" err="1"/>
              <a:t>unnormalized</a:t>
            </a:r>
            <a:r>
              <a:rPr lang="en-US" dirty="0"/>
              <a:t> versions can be called index of coincidence</a:t>
            </a:r>
          </a:p>
          <a:p>
            <a:r>
              <a:rPr lang="en-US" dirty="0"/>
              <a:t>Here are index of coincidence values for a few common languages</a:t>
            </a:r>
          </a:p>
        </p:txBody>
      </p:sp>
      <p:graphicFrame>
        <p:nvGraphicFramePr>
          <p:cNvPr id="4" name="Table 3"/>
          <p:cNvGraphicFramePr>
            <a:graphicFrameLocks noGrp="1"/>
          </p:cNvGraphicFramePr>
          <p:nvPr>
            <p:extLst/>
          </p:nvPr>
        </p:nvGraphicFramePr>
        <p:xfrm>
          <a:off x="8077200" y="1775192"/>
          <a:ext cx="3505200" cy="4724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tblGrid>
              <a:tr h="558149">
                <a:tc>
                  <a:txBody>
                    <a:bodyPr/>
                    <a:lstStyle/>
                    <a:p>
                      <a:pPr algn="ctr"/>
                      <a:r>
                        <a:rPr lang="en-US" sz="2400" dirty="0"/>
                        <a:t>Language</a:t>
                      </a:r>
                    </a:p>
                  </a:txBody>
                  <a:tcPr anchor="ctr"/>
                </a:tc>
                <a:tc>
                  <a:txBody>
                    <a:bodyPr/>
                    <a:lstStyle/>
                    <a:p>
                      <a:pPr algn="ctr"/>
                      <a:r>
                        <a:rPr lang="en-US" sz="2400" dirty="0"/>
                        <a:t>Index</a:t>
                      </a:r>
                    </a:p>
                  </a:txBody>
                  <a:tcPr anchor="ctr"/>
                </a:tc>
                <a:extLst>
                  <a:ext uri="{0D108BD9-81ED-4DB2-BD59-A6C34878D82A}">
                    <a16:rowId xmlns:a16="http://schemas.microsoft.com/office/drawing/2014/main" val="10000"/>
                  </a:ext>
                </a:extLst>
              </a:tr>
              <a:tr h="558149">
                <a:tc>
                  <a:txBody>
                    <a:bodyPr/>
                    <a:lstStyle/>
                    <a:p>
                      <a:pPr algn="ctr"/>
                      <a:r>
                        <a:rPr lang="en-US" sz="2400" dirty="0"/>
                        <a:t>English</a:t>
                      </a:r>
                    </a:p>
                  </a:txBody>
                  <a:tcPr anchor="ctr"/>
                </a:tc>
                <a:tc>
                  <a:txBody>
                    <a:bodyPr/>
                    <a:lstStyle/>
                    <a:p>
                      <a:pPr algn="ctr"/>
                      <a:r>
                        <a:rPr lang="en-US" sz="2400" dirty="0"/>
                        <a:t>1.73</a:t>
                      </a:r>
                    </a:p>
                  </a:txBody>
                  <a:tcPr anchor="ctr"/>
                </a:tc>
                <a:extLst>
                  <a:ext uri="{0D108BD9-81ED-4DB2-BD59-A6C34878D82A}">
                    <a16:rowId xmlns:a16="http://schemas.microsoft.com/office/drawing/2014/main" val="10001"/>
                  </a:ext>
                </a:extLst>
              </a:tr>
              <a:tr h="558149">
                <a:tc>
                  <a:txBody>
                    <a:bodyPr/>
                    <a:lstStyle/>
                    <a:p>
                      <a:pPr algn="ctr"/>
                      <a:r>
                        <a:rPr lang="en-US" sz="2400" dirty="0"/>
                        <a:t>French</a:t>
                      </a:r>
                    </a:p>
                  </a:txBody>
                  <a:tcPr anchor="ctr"/>
                </a:tc>
                <a:tc>
                  <a:txBody>
                    <a:bodyPr/>
                    <a:lstStyle/>
                    <a:p>
                      <a:pPr algn="ctr"/>
                      <a:r>
                        <a:rPr lang="en-US" sz="2400" dirty="0"/>
                        <a:t>2.02</a:t>
                      </a:r>
                    </a:p>
                  </a:txBody>
                  <a:tcPr anchor="ctr"/>
                </a:tc>
                <a:extLst>
                  <a:ext uri="{0D108BD9-81ED-4DB2-BD59-A6C34878D82A}">
                    <a16:rowId xmlns:a16="http://schemas.microsoft.com/office/drawing/2014/main" val="10002"/>
                  </a:ext>
                </a:extLst>
              </a:tr>
              <a:tr h="558149">
                <a:tc>
                  <a:txBody>
                    <a:bodyPr/>
                    <a:lstStyle/>
                    <a:p>
                      <a:pPr algn="ctr"/>
                      <a:r>
                        <a:rPr lang="en-US" sz="2400" dirty="0"/>
                        <a:t>German</a:t>
                      </a:r>
                    </a:p>
                  </a:txBody>
                  <a:tcPr anchor="ctr"/>
                </a:tc>
                <a:tc>
                  <a:txBody>
                    <a:bodyPr/>
                    <a:lstStyle/>
                    <a:p>
                      <a:pPr algn="ctr"/>
                      <a:r>
                        <a:rPr lang="en-US" sz="2400" dirty="0"/>
                        <a:t>2.05</a:t>
                      </a:r>
                    </a:p>
                  </a:txBody>
                  <a:tcPr anchor="ctr"/>
                </a:tc>
                <a:extLst>
                  <a:ext uri="{0D108BD9-81ED-4DB2-BD59-A6C34878D82A}">
                    <a16:rowId xmlns:a16="http://schemas.microsoft.com/office/drawing/2014/main" val="10003"/>
                  </a:ext>
                </a:extLst>
              </a:tr>
              <a:tr h="558149">
                <a:tc>
                  <a:txBody>
                    <a:bodyPr/>
                    <a:lstStyle/>
                    <a:p>
                      <a:pPr algn="ctr"/>
                      <a:r>
                        <a:rPr lang="en-US" sz="2400" dirty="0"/>
                        <a:t>Italian</a:t>
                      </a:r>
                    </a:p>
                  </a:txBody>
                  <a:tcPr anchor="ctr"/>
                </a:tc>
                <a:tc>
                  <a:txBody>
                    <a:bodyPr/>
                    <a:lstStyle/>
                    <a:p>
                      <a:pPr algn="ctr"/>
                      <a:r>
                        <a:rPr lang="en-US" sz="2400" dirty="0"/>
                        <a:t>1.94</a:t>
                      </a:r>
                    </a:p>
                  </a:txBody>
                  <a:tcPr anchor="ctr"/>
                </a:tc>
                <a:extLst>
                  <a:ext uri="{0D108BD9-81ED-4DB2-BD59-A6C34878D82A}">
                    <a16:rowId xmlns:a16="http://schemas.microsoft.com/office/drawing/2014/main" val="10004"/>
                  </a:ext>
                </a:extLst>
              </a:tr>
              <a:tr h="817357">
                <a:tc>
                  <a:txBody>
                    <a:bodyPr/>
                    <a:lstStyle/>
                    <a:p>
                      <a:pPr algn="ctr"/>
                      <a:r>
                        <a:rPr lang="en-US" sz="2400" dirty="0"/>
                        <a:t>Portuguese</a:t>
                      </a:r>
                    </a:p>
                  </a:txBody>
                  <a:tcPr anchor="ctr"/>
                </a:tc>
                <a:tc>
                  <a:txBody>
                    <a:bodyPr/>
                    <a:lstStyle/>
                    <a:p>
                      <a:pPr algn="ctr"/>
                      <a:r>
                        <a:rPr lang="en-US" sz="2400" dirty="0"/>
                        <a:t>1.94</a:t>
                      </a:r>
                    </a:p>
                  </a:txBody>
                  <a:tcPr anchor="ctr"/>
                </a:tc>
                <a:extLst>
                  <a:ext uri="{0D108BD9-81ED-4DB2-BD59-A6C34878D82A}">
                    <a16:rowId xmlns:a16="http://schemas.microsoft.com/office/drawing/2014/main" val="10005"/>
                  </a:ext>
                </a:extLst>
              </a:tr>
              <a:tr h="558149">
                <a:tc>
                  <a:txBody>
                    <a:bodyPr/>
                    <a:lstStyle/>
                    <a:p>
                      <a:pPr algn="ctr"/>
                      <a:r>
                        <a:rPr lang="en-US" sz="2400" dirty="0"/>
                        <a:t>Russian</a:t>
                      </a:r>
                    </a:p>
                  </a:txBody>
                  <a:tcPr anchor="ctr"/>
                </a:tc>
                <a:tc>
                  <a:txBody>
                    <a:bodyPr/>
                    <a:lstStyle/>
                    <a:p>
                      <a:pPr algn="ctr"/>
                      <a:r>
                        <a:rPr lang="en-US" sz="2400" dirty="0"/>
                        <a:t>1.76</a:t>
                      </a:r>
                    </a:p>
                  </a:txBody>
                  <a:tcPr anchor="ctr"/>
                </a:tc>
                <a:extLst>
                  <a:ext uri="{0D108BD9-81ED-4DB2-BD59-A6C34878D82A}">
                    <a16:rowId xmlns:a16="http://schemas.microsoft.com/office/drawing/2014/main" val="10006"/>
                  </a:ext>
                </a:extLst>
              </a:tr>
              <a:tr h="558149">
                <a:tc>
                  <a:txBody>
                    <a:bodyPr/>
                    <a:lstStyle/>
                    <a:p>
                      <a:pPr algn="ctr"/>
                      <a:r>
                        <a:rPr lang="en-US" sz="2400" dirty="0"/>
                        <a:t>Spanish</a:t>
                      </a:r>
                    </a:p>
                  </a:txBody>
                  <a:tcPr anchor="ctr"/>
                </a:tc>
                <a:tc>
                  <a:txBody>
                    <a:bodyPr/>
                    <a:lstStyle/>
                    <a:p>
                      <a:pPr algn="ctr"/>
                      <a:r>
                        <a:rPr lang="en-US" sz="2400" dirty="0"/>
                        <a:t>1.94</a:t>
                      </a: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3391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Friedman test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The Friedman test is a way to estimate the length of the key uses the following equation:</a:t>
                </a:r>
              </a:p>
              <a:p>
                <a:pPr lvl="1"/>
                <a:r>
                  <a:rPr lang="en-US" dirty="0"/>
                  <a:t>Length = </a:t>
                </a:r>
                <a14:m>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i="1" smtClean="0">
                                <a:latin typeface="Cambria Math"/>
                                <a:ea typeface="Cambria Math"/>
                              </a:rPr>
                              <m:t>𝜅</m:t>
                            </m:r>
                          </m:e>
                          <m:sub>
                            <m:r>
                              <a:rPr lang="en-US" b="0" i="1" smtClean="0">
                                <a:latin typeface="Cambria Math"/>
                              </a:rPr>
                              <m:t>𝑝</m:t>
                            </m:r>
                          </m:sub>
                        </m:sSub>
                        <m:r>
                          <a:rPr lang="en-US" b="0" i="1" smtClean="0">
                            <a:latin typeface="Cambria Math"/>
                          </a:rPr>
                          <m:t>−</m:t>
                        </m:r>
                        <m:sSub>
                          <m:sSubPr>
                            <m:ctrlPr>
                              <a:rPr lang="en-US" i="1">
                                <a:latin typeface="Cambria Math" panose="02040503050406030204" pitchFamily="18" charset="0"/>
                              </a:rPr>
                            </m:ctrlPr>
                          </m:sSubPr>
                          <m:e>
                            <m:r>
                              <a:rPr lang="en-US" i="1">
                                <a:latin typeface="Cambria Math"/>
                                <a:ea typeface="Cambria Math"/>
                              </a:rPr>
                              <m:t>𝜅</m:t>
                            </m:r>
                          </m:e>
                          <m:sub>
                            <m:r>
                              <a:rPr lang="en-US" b="0" i="1" smtClean="0">
                                <a:latin typeface="Cambria Math"/>
                              </a:rPr>
                              <m:t>𝑟</m:t>
                            </m:r>
                          </m:sub>
                        </m:sSub>
                      </m:num>
                      <m:den>
                        <m:sSub>
                          <m:sSubPr>
                            <m:ctrlPr>
                              <a:rPr lang="en-US" i="1">
                                <a:latin typeface="Cambria Math" panose="02040503050406030204" pitchFamily="18" charset="0"/>
                              </a:rPr>
                            </m:ctrlPr>
                          </m:sSubPr>
                          <m:e>
                            <m:r>
                              <a:rPr lang="en-US" i="1">
                                <a:latin typeface="Cambria Math"/>
                                <a:ea typeface="Cambria Math"/>
                              </a:rPr>
                              <m:t>𝜅</m:t>
                            </m:r>
                          </m:e>
                          <m:sub>
                            <m:r>
                              <a:rPr lang="en-US" b="0" i="1" smtClean="0">
                                <a:latin typeface="Cambria Math"/>
                              </a:rPr>
                              <m:t>𝑜</m:t>
                            </m:r>
                          </m:sub>
                        </m:sSub>
                        <m:r>
                          <a:rPr lang="en-US" i="1">
                            <a:latin typeface="Cambria Math"/>
                          </a:rPr>
                          <m:t>−</m:t>
                        </m:r>
                        <m:sSub>
                          <m:sSubPr>
                            <m:ctrlPr>
                              <a:rPr lang="en-US" i="1">
                                <a:latin typeface="Cambria Math" panose="02040503050406030204" pitchFamily="18" charset="0"/>
                              </a:rPr>
                            </m:ctrlPr>
                          </m:sSubPr>
                          <m:e>
                            <m:r>
                              <a:rPr lang="en-US" i="1">
                                <a:latin typeface="Cambria Math"/>
                                <a:ea typeface="Cambria Math"/>
                              </a:rPr>
                              <m:t>𝜅</m:t>
                            </m:r>
                          </m:e>
                          <m:sub>
                            <m:r>
                              <a:rPr lang="en-US" i="1">
                                <a:latin typeface="Cambria Math"/>
                              </a:rPr>
                              <m:t>𝑟</m:t>
                            </m:r>
                          </m:sub>
                        </m:sSub>
                      </m:den>
                    </m:f>
                  </m:oMath>
                </a14:m>
                <a:endParaRPr lang="en-US" dirty="0"/>
              </a:p>
              <a:p>
                <a:pPr lvl="1"/>
                <a14:m>
                  <m:oMath xmlns:m="http://schemas.openxmlformats.org/officeDocument/2006/math">
                    <m:sSub>
                      <m:sSubPr>
                        <m:ctrlPr>
                          <a:rPr lang="en-US" i="1">
                            <a:latin typeface="Cambria Math" panose="02040503050406030204" pitchFamily="18" charset="0"/>
                          </a:rPr>
                        </m:ctrlPr>
                      </m:sSubPr>
                      <m:e>
                        <m:r>
                          <a:rPr lang="en-US" i="1">
                            <a:latin typeface="Cambria Math"/>
                            <a:ea typeface="Cambria Math"/>
                          </a:rPr>
                          <m:t>𝜅</m:t>
                        </m:r>
                      </m:e>
                      <m:sub>
                        <m:r>
                          <a:rPr lang="en-US" i="1">
                            <a:latin typeface="Cambria Math"/>
                          </a:rPr>
                          <m:t>𝑝</m:t>
                        </m:r>
                      </m:sub>
                    </m:sSub>
                  </m:oMath>
                </a14:m>
                <a:r>
                  <a:rPr lang="en-US" dirty="0"/>
                  <a:t> = 0.067 (the probability that any two randomly chosen letters are the same in </a:t>
                </a:r>
                <a:r>
                  <a:rPr lang="en-US" dirty="0" err="1"/>
                  <a:t>monocase</a:t>
                </a:r>
                <a:r>
                  <a:rPr lang="en-US" dirty="0"/>
                  <a:t> English)</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a:ea typeface="Cambria Math"/>
                          </a:rPr>
                          <m:t>𝜅</m:t>
                        </m:r>
                      </m:e>
                      <m:sub>
                        <m:r>
                          <a:rPr lang="en-US" i="1">
                            <a:latin typeface="Cambria Math"/>
                          </a:rPr>
                          <m:t>𝑟</m:t>
                        </m:r>
                      </m:sub>
                    </m:sSub>
                  </m:oMath>
                </a14:m>
                <a:r>
                  <a:rPr lang="en-US" dirty="0"/>
                  <a:t> = 0.0385 = 1/26  (the probability of a coincidence from a uniform distribution of letters)</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a:ea typeface="Cambria Math"/>
                          </a:rPr>
                          <m:t>𝜅</m:t>
                        </m:r>
                      </m:e>
                      <m:sub>
                        <m:r>
                          <a:rPr lang="en-US" i="1">
                            <a:latin typeface="Cambria Math"/>
                          </a:rPr>
                          <m:t>𝑜</m:t>
                        </m:r>
                      </m:sub>
                    </m:sSub>
                  </m:oMath>
                </a14:m>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1</m:t>
                        </m:r>
                      </m:num>
                      <m:den>
                        <m:r>
                          <a:rPr lang="en-US" b="0" i="1" smtClean="0">
                            <a:latin typeface="Cambria Math"/>
                          </a:rPr>
                          <m:t>𝑁</m:t>
                        </m:r>
                        <m:r>
                          <a:rPr lang="en-US" b="0" i="1" smtClean="0">
                            <a:latin typeface="Cambria Math"/>
                          </a:rPr>
                          <m:t>(</m:t>
                        </m:r>
                        <m:r>
                          <a:rPr lang="en-US" b="0" i="1" smtClean="0">
                            <a:latin typeface="Cambria Math"/>
                          </a:rPr>
                          <m:t>𝑁</m:t>
                        </m:r>
                        <m:r>
                          <a:rPr lang="en-US" b="0" i="1" smtClean="0">
                            <a:latin typeface="Cambria Math"/>
                          </a:rPr>
                          <m:t>−1)</m:t>
                        </m:r>
                      </m:den>
                    </m:f>
                    <m:nary>
                      <m:naryPr>
                        <m:chr m:val="∑"/>
                        <m:ctrlPr>
                          <a:rPr lang="en-US"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=0</m:t>
                        </m:r>
                      </m:sub>
                      <m:sup>
                        <m:r>
                          <a:rPr lang="en-US" b="0" i="1" smtClean="0">
                            <a:latin typeface="Cambria Math"/>
                          </a:rPr>
                          <m:t>25</m:t>
                        </m:r>
                      </m:sup>
                      <m:e>
                        <m:sSub>
                          <m:sSubPr>
                            <m:ctrlPr>
                              <a:rPr lang="en-US" i="1" smtClean="0">
                                <a:latin typeface="Cambria Math" panose="02040503050406030204" pitchFamily="18" charset="0"/>
                              </a:rPr>
                            </m:ctrlPr>
                          </m:sSubPr>
                          <m:e>
                            <m:r>
                              <a:rPr lang="en-US" b="0" i="1" smtClean="0">
                                <a:latin typeface="Cambria Math"/>
                              </a:rPr>
                              <m:t>𝐹</m:t>
                            </m:r>
                          </m:e>
                          <m:sub>
                            <m:r>
                              <a:rPr lang="en-US" b="0" i="1" smtClean="0">
                                <a:latin typeface="Cambria Math"/>
                              </a:rPr>
                              <m:t>𝑖</m:t>
                            </m:r>
                          </m:sub>
                        </m:sSub>
                        <m:r>
                          <a:rPr lang="en-US" b="0" i="1" smtClean="0">
                            <a:latin typeface="Cambria Math"/>
                          </a:rPr>
                          <m:t>(</m:t>
                        </m:r>
                        <m:sSub>
                          <m:sSubPr>
                            <m:ctrlPr>
                              <a:rPr lang="en-US" i="1">
                                <a:latin typeface="Cambria Math" panose="02040503050406030204" pitchFamily="18" charset="0"/>
                              </a:rPr>
                            </m:ctrlPr>
                          </m:sSubPr>
                          <m:e>
                            <m:r>
                              <a:rPr lang="en-US" i="1">
                                <a:latin typeface="Cambria Math"/>
                              </a:rPr>
                              <m:t>𝐹</m:t>
                            </m:r>
                          </m:e>
                          <m:sub>
                            <m:r>
                              <a:rPr lang="en-US" i="1">
                                <a:latin typeface="Cambria Math"/>
                              </a:rPr>
                              <m:t>𝑖</m:t>
                            </m:r>
                          </m:sub>
                        </m:sSub>
                        <m:r>
                          <a:rPr lang="en-US" b="0" i="1" smtClean="0">
                            <a:latin typeface="Cambria Math"/>
                          </a:rPr>
                          <m:t>−1)</m:t>
                        </m:r>
                      </m:e>
                    </m:nary>
                  </m:oMath>
                </a14:m>
                <a:r>
                  <a:rPr lang="en-US" dirty="0"/>
                  <a:t> (the observed coincidence rate)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659" b="-132"/>
                </a:stretch>
              </a:blipFill>
            </p:spPr>
            <p:txBody>
              <a:bodyPr/>
              <a:lstStyle/>
              <a:p>
                <a:r>
                  <a:rPr lang="en-US">
                    <a:noFill/>
                  </a:rPr>
                  <a:t> </a:t>
                </a:r>
              </a:p>
            </p:txBody>
          </p:sp>
        </mc:Fallback>
      </mc:AlternateContent>
    </p:spTree>
    <p:extLst>
      <p:ext uri="{BB962C8B-B14F-4D97-AF65-F5344CB8AC3E}">
        <p14:creationId xmlns:p14="http://schemas.microsoft.com/office/powerpoint/2010/main" val="422077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Kasiski</a:t>
            </a:r>
            <a:r>
              <a:rPr lang="en-US" dirty="0"/>
              <a:t> method</a:t>
            </a:r>
          </a:p>
        </p:txBody>
      </p:sp>
      <p:sp>
        <p:nvSpPr>
          <p:cNvPr id="3" name="Content Placeholder 2"/>
          <p:cNvSpPr>
            <a:spLocks noGrp="1"/>
          </p:cNvSpPr>
          <p:nvPr>
            <p:ph idx="1"/>
          </p:nvPr>
        </p:nvSpPr>
        <p:spPr/>
        <p:txBody>
          <a:bodyPr>
            <a:normAutofit/>
          </a:bodyPr>
          <a:lstStyle/>
          <a:p>
            <a:r>
              <a:rPr lang="en-US" dirty="0"/>
              <a:t>If the IC indicates that a period of more than 1 is being used, look for repeated sequences</a:t>
            </a:r>
          </a:p>
          <a:p>
            <a:r>
              <a:rPr lang="en-US" dirty="0"/>
              <a:t>Look at the gaps between long sequences</a:t>
            </a:r>
          </a:p>
          <a:p>
            <a:r>
              <a:rPr lang="en-US" dirty="0"/>
              <a:t>Try to find the GCD of gaps between long sequences</a:t>
            </a:r>
          </a:p>
          <a:p>
            <a:r>
              <a:rPr lang="en-US" dirty="0"/>
              <a:t>If you have a reasonable guess for the length of the key, break the </a:t>
            </a:r>
            <a:r>
              <a:rPr lang="en-US" dirty="0" err="1"/>
              <a:t>ciphertext</a:t>
            </a:r>
            <a:r>
              <a:rPr lang="en-US" dirty="0"/>
              <a:t> into groups based on the corresponding letter of the key</a:t>
            </a:r>
          </a:p>
          <a:p>
            <a:r>
              <a:rPr lang="en-US" dirty="0"/>
              <a:t>If the IC is high (in the range of a single letter), then you have probably found the key length</a:t>
            </a:r>
          </a:p>
        </p:txBody>
      </p:sp>
    </p:spTree>
    <p:extLst>
      <p:ext uri="{BB962C8B-B14F-4D97-AF65-F5344CB8AC3E}">
        <p14:creationId xmlns:p14="http://schemas.microsoft.com/office/powerpoint/2010/main" val="121002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the length is known…</a:t>
            </a:r>
          </a:p>
        </p:txBody>
      </p:sp>
      <p:sp>
        <p:nvSpPr>
          <p:cNvPr id="3" name="Content Placeholder 2"/>
          <p:cNvSpPr>
            <a:spLocks noGrp="1"/>
          </p:cNvSpPr>
          <p:nvPr>
            <p:ph idx="1"/>
          </p:nvPr>
        </p:nvSpPr>
        <p:spPr/>
        <p:txBody>
          <a:bodyPr/>
          <a:lstStyle/>
          <a:p>
            <a:r>
              <a:rPr lang="en-US" dirty="0"/>
              <a:t>The rest is easy</a:t>
            </a:r>
          </a:p>
          <a:p>
            <a:r>
              <a:rPr lang="en-US" dirty="0"/>
              <a:t>Try various shifts for each letter of the key so that high frequency letters (E, T, A) occur with high frequency and low frequency letters (Q, X, Z) occur with low frequency</a:t>
            </a:r>
          </a:p>
          <a:p>
            <a:r>
              <a:rPr lang="en-US" dirty="0"/>
              <a:t>Guess and check</a:t>
            </a:r>
          </a:p>
        </p:txBody>
      </p:sp>
    </p:spTree>
    <p:extLst>
      <p:ext uri="{BB962C8B-B14F-4D97-AF65-F5344CB8AC3E}">
        <p14:creationId xmlns:p14="http://schemas.microsoft.com/office/powerpoint/2010/main" val="3895533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One-Time Pad</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909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One-Time Pad</a:t>
            </a:r>
          </a:p>
        </p:txBody>
      </p:sp>
      <p:sp>
        <p:nvSpPr>
          <p:cNvPr id="5" name="Content Placeholder 4"/>
          <p:cNvSpPr>
            <a:spLocks noGrp="1"/>
          </p:cNvSpPr>
          <p:nvPr>
            <p:ph idx="1"/>
          </p:nvPr>
        </p:nvSpPr>
        <p:spPr/>
        <p:txBody>
          <a:bodyPr>
            <a:normAutofit/>
          </a:bodyPr>
          <a:lstStyle/>
          <a:p>
            <a:r>
              <a:rPr lang="en-US" dirty="0"/>
              <a:t>A One-Time Pad is similar to the </a:t>
            </a:r>
            <a:r>
              <a:rPr lang="en-US" dirty="0" err="1"/>
              <a:t>Vigenère</a:t>
            </a:r>
            <a:r>
              <a:rPr lang="en-US" dirty="0"/>
              <a:t> cipher, except that the key is as long as the message</a:t>
            </a:r>
          </a:p>
          <a:p>
            <a:r>
              <a:rPr lang="en-US" dirty="0"/>
              <a:t>What will this do to the index of coincidence?</a:t>
            </a:r>
          </a:p>
          <a:p>
            <a:r>
              <a:rPr lang="en-US" dirty="0"/>
              <a:t>Any given </a:t>
            </a:r>
            <a:r>
              <a:rPr lang="en-US" dirty="0" err="1"/>
              <a:t>ciphertext</a:t>
            </a:r>
            <a:r>
              <a:rPr lang="en-US" dirty="0"/>
              <a:t> could be decrypted into any plaintext, provided that you have the right key</a:t>
            </a:r>
          </a:p>
        </p:txBody>
      </p:sp>
    </p:spTree>
    <p:extLst>
      <p:ext uri="{BB962C8B-B14F-4D97-AF65-F5344CB8AC3E}">
        <p14:creationId xmlns:p14="http://schemas.microsoft.com/office/powerpoint/2010/main" val="110412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One-Time Pad example</a:t>
            </a:r>
          </a:p>
        </p:txBody>
      </p:sp>
      <p:sp>
        <p:nvSpPr>
          <p:cNvPr id="36867" name="Content Placeholder 2"/>
          <p:cNvSpPr>
            <a:spLocks noGrp="1"/>
          </p:cNvSpPr>
          <p:nvPr>
            <p:ph idx="1"/>
          </p:nvPr>
        </p:nvSpPr>
        <p:spPr/>
        <p:txBody>
          <a:bodyPr/>
          <a:lstStyle/>
          <a:p>
            <a:r>
              <a:rPr lang="en-US" dirty="0"/>
              <a:t>Key: THISISTHESECRETPASSWORD</a:t>
            </a:r>
          </a:p>
          <a:p>
            <a:r>
              <a:rPr lang="en-US" dirty="0"/>
              <a:t>Plaintext: SOMEBODY SHOUTED MCINTYRE</a:t>
            </a:r>
          </a:p>
          <a:p>
            <a:endParaRPr lang="en-US" dirty="0"/>
          </a:p>
          <a:p>
            <a:endParaRPr lang="en-US" dirty="0"/>
          </a:p>
          <a:p>
            <a:endParaRPr lang="en-US" dirty="0"/>
          </a:p>
          <a:p>
            <a:endParaRPr lang="en-US" dirty="0"/>
          </a:p>
          <a:p>
            <a:r>
              <a:rPr lang="en-US" dirty="0"/>
              <a:t>Now, use the key IFYOUDISSDRDRE to encrypt MELODY AND RHYME</a:t>
            </a:r>
          </a:p>
          <a:p>
            <a:endParaRPr lang="en-US" dirty="0"/>
          </a:p>
        </p:txBody>
      </p:sp>
      <p:graphicFrame>
        <p:nvGraphicFramePr>
          <p:cNvPr id="5" name="Table 4"/>
          <p:cNvGraphicFramePr>
            <a:graphicFrameLocks noGrp="1"/>
          </p:cNvGraphicFramePr>
          <p:nvPr>
            <p:extLst/>
          </p:nvPr>
        </p:nvGraphicFramePr>
        <p:xfrm>
          <a:off x="609600" y="3048000"/>
          <a:ext cx="10972800" cy="1524000"/>
        </p:xfrm>
        <a:graphic>
          <a:graphicData uri="http://schemas.openxmlformats.org/drawingml/2006/table">
            <a:tbl>
              <a:tblPr firstRow="1" bandRow="1">
                <a:tableStyleId>{5C22544A-7EE6-4342-B048-85BDC9FD1C3A}</a:tableStyleId>
              </a:tblPr>
              <a:tblGrid>
                <a:gridCol w="438912">
                  <a:extLst>
                    <a:ext uri="{9D8B030D-6E8A-4147-A177-3AD203B41FA5}">
                      <a16:colId xmlns:a16="http://schemas.microsoft.com/office/drawing/2014/main" val="20000"/>
                    </a:ext>
                  </a:extLst>
                </a:gridCol>
                <a:gridCol w="438912">
                  <a:extLst>
                    <a:ext uri="{9D8B030D-6E8A-4147-A177-3AD203B41FA5}">
                      <a16:colId xmlns:a16="http://schemas.microsoft.com/office/drawing/2014/main" val="20001"/>
                    </a:ext>
                  </a:extLst>
                </a:gridCol>
                <a:gridCol w="438912">
                  <a:extLst>
                    <a:ext uri="{9D8B030D-6E8A-4147-A177-3AD203B41FA5}">
                      <a16:colId xmlns:a16="http://schemas.microsoft.com/office/drawing/2014/main" val="20002"/>
                    </a:ext>
                  </a:extLst>
                </a:gridCol>
                <a:gridCol w="438912">
                  <a:extLst>
                    <a:ext uri="{9D8B030D-6E8A-4147-A177-3AD203B41FA5}">
                      <a16:colId xmlns:a16="http://schemas.microsoft.com/office/drawing/2014/main" val="20003"/>
                    </a:ext>
                  </a:extLst>
                </a:gridCol>
                <a:gridCol w="438912">
                  <a:extLst>
                    <a:ext uri="{9D8B030D-6E8A-4147-A177-3AD203B41FA5}">
                      <a16:colId xmlns:a16="http://schemas.microsoft.com/office/drawing/2014/main" val="20004"/>
                    </a:ext>
                  </a:extLst>
                </a:gridCol>
                <a:gridCol w="438912">
                  <a:extLst>
                    <a:ext uri="{9D8B030D-6E8A-4147-A177-3AD203B41FA5}">
                      <a16:colId xmlns:a16="http://schemas.microsoft.com/office/drawing/2014/main" val="20005"/>
                    </a:ext>
                  </a:extLst>
                </a:gridCol>
                <a:gridCol w="438912">
                  <a:extLst>
                    <a:ext uri="{9D8B030D-6E8A-4147-A177-3AD203B41FA5}">
                      <a16:colId xmlns:a16="http://schemas.microsoft.com/office/drawing/2014/main" val="20006"/>
                    </a:ext>
                  </a:extLst>
                </a:gridCol>
                <a:gridCol w="438912">
                  <a:extLst>
                    <a:ext uri="{9D8B030D-6E8A-4147-A177-3AD203B41FA5}">
                      <a16:colId xmlns:a16="http://schemas.microsoft.com/office/drawing/2014/main" val="20007"/>
                    </a:ext>
                  </a:extLst>
                </a:gridCol>
                <a:gridCol w="438912">
                  <a:extLst>
                    <a:ext uri="{9D8B030D-6E8A-4147-A177-3AD203B41FA5}">
                      <a16:colId xmlns:a16="http://schemas.microsoft.com/office/drawing/2014/main" val="20008"/>
                    </a:ext>
                  </a:extLst>
                </a:gridCol>
                <a:gridCol w="438912">
                  <a:extLst>
                    <a:ext uri="{9D8B030D-6E8A-4147-A177-3AD203B41FA5}">
                      <a16:colId xmlns:a16="http://schemas.microsoft.com/office/drawing/2014/main" val="20009"/>
                    </a:ext>
                  </a:extLst>
                </a:gridCol>
                <a:gridCol w="438912">
                  <a:extLst>
                    <a:ext uri="{9D8B030D-6E8A-4147-A177-3AD203B41FA5}">
                      <a16:colId xmlns:a16="http://schemas.microsoft.com/office/drawing/2014/main" val="20010"/>
                    </a:ext>
                  </a:extLst>
                </a:gridCol>
                <a:gridCol w="438912">
                  <a:extLst>
                    <a:ext uri="{9D8B030D-6E8A-4147-A177-3AD203B41FA5}">
                      <a16:colId xmlns:a16="http://schemas.microsoft.com/office/drawing/2014/main" val="20011"/>
                    </a:ext>
                  </a:extLst>
                </a:gridCol>
                <a:gridCol w="438912">
                  <a:extLst>
                    <a:ext uri="{9D8B030D-6E8A-4147-A177-3AD203B41FA5}">
                      <a16:colId xmlns:a16="http://schemas.microsoft.com/office/drawing/2014/main" val="20012"/>
                    </a:ext>
                  </a:extLst>
                </a:gridCol>
                <a:gridCol w="438912">
                  <a:extLst>
                    <a:ext uri="{9D8B030D-6E8A-4147-A177-3AD203B41FA5}">
                      <a16:colId xmlns:a16="http://schemas.microsoft.com/office/drawing/2014/main" val="20013"/>
                    </a:ext>
                  </a:extLst>
                </a:gridCol>
                <a:gridCol w="438912">
                  <a:extLst>
                    <a:ext uri="{9D8B030D-6E8A-4147-A177-3AD203B41FA5}">
                      <a16:colId xmlns:a16="http://schemas.microsoft.com/office/drawing/2014/main" val="20014"/>
                    </a:ext>
                  </a:extLst>
                </a:gridCol>
                <a:gridCol w="438912">
                  <a:extLst>
                    <a:ext uri="{9D8B030D-6E8A-4147-A177-3AD203B41FA5}">
                      <a16:colId xmlns:a16="http://schemas.microsoft.com/office/drawing/2014/main" val="20015"/>
                    </a:ext>
                  </a:extLst>
                </a:gridCol>
                <a:gridCol w="438912">
                  <a:extLst>
                    <a:ext uri="{9D8B030D-6E8A-4147-A177-3AD203B41FA5}">
                      <a16:colId xmlns:a16="http://schemas.microsoft.com/office/drawing/2014/main" val="20016"/>
                    </a:ext>
                  </a:extLst>
                </a:gridCol>
                <a:gridCol w="438912">
                  <a:extLst>
                    <a:ext uri="{9D8B030D-6E8A-4147-A177-3AD203B41FA5}">
                      <a16:colId xmlns:a16="http://schemas.microsoft.com/office/drawing/2014/main" val="20017"/>
                    </a:ext>
                  </a:extLst>
                </a:gridCol>
                <a:gridCol w="438912">
                  <a:extLst>
                    <a:ext uri="{9D8B030D-6E8A-4147-A177-3AD203B41FA5}">
                      <a16:colId xmlns:a16="http://schemas.microsoft.com/office/drawing/2014/main" val="20018"/>
                    </a:ext>
                  </a:extLst>
                </a:gridCol>
                <a:gridCol w="438912">
                  <a:extLst>
                    <a:ext uri="{9D8B030D-6E8A-4147-A177-3AD203B41FA5}">
                      <a16:colId xmlns:a16="http://schemas.microsoft.com/office/drawing/2014/main" val="20019"/>
                    </a:ext>
                  </a:extLst>
                </a:gridCol>
                <a:gridCol w="438912">
                  <a:extLst>
                    <a:ext uri="{9D8B030D-6E8A-4147-A177-3AD203B41FA5}">
                      <a16:colId xmlns:a16="http://schemas.microsoft.com/office/drawing/2014/main" val="20020"/>
                    </a:ext>
                  </a:extLst>
                </a:gridCol>
                <a:gridCol w="438912">
                  <a:extLst>
                    <a:ext uri="{9D8B030D-6E8A-4147-A177-3AD203B41FA5}">
                      <a16:colId xmlns:a16="http://schemas.microsoft.com/office/drawing/2014/main" val="20021"/>
                    </a:ext>
                  </a:extLst>
                </a:gridCol>
                <a:gridCol w="438912">
                  <a:extLst>
                    <a:ext uri="{9D8B030D-6E8A-4147-A177-3AD203B41FA5}">
                      <a16:colId xmlns:a16="http://schemas.microsoft.com/office/drawing/2014/main" val="20022"/>
                    </a:ext>
                  </a:extLst>
                </a:gridCol>
                <a:gridCol w="438912">
                  <a:extLst>
                    <a:ext uri="{9D8B030D-6E8A-4147-A177-3AD203B41FA5}">
                      <a16:colId xmlns:a16="http://schemas.microsoft.com/office/drawing/2014/main" val="20023"/>
                    </a:ext>
                  </a:extLst>
                </a:gridCol>
                <a:gridCol w="438912">
                  <a:extLst>
                    <a:ext uri="{9D8B030D-6E8A-4147-A177-3AD203B41FA5}">
                      <a16:colId xmlns:a16="http://schemas.microsoft.com/office/drawing/2014/main" val="20024"/>
                    </a:ext>
                  </a:extLst>
                </a:gridCol>
              </a:tblGrid>
              <a:tr h="508000">
                <a:tc>
                  <a:txBody>
                    <a:bodyPr/>
                    <a:lstStyle/>
                    <a:p>
                      <a:pPr algn="ctr"/>
                      <a:r>
                        <a:rPr lang="en-US" sz="2400" dirty="0"/>
                        <a:t>S</a:t>
                      </a:r>
                    </a:p>
                  </a:txBody>
                  <a:tcPr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tc>
                  <a:txBody>
                    <a:bodyPr/>
                    <a:lstStyle/>
                    <a:p>
                      <a:pPr algn="ctr"/>
                      <a:r>
                        <a:rPr lang="en-US" sz="2400" dirty="0"/>
                        <a:t>O</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M</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B</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O</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D</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Y</a:t>
                      </a:r>
                    </a:p>
                  </a:txBody>
                  <a:tcPr anchor="ctr">
                    <a:lnT w="12700" cap="flat" cmpd="sng" algn="ctr">
                      <a:solidFill>
                        <a:schemeClr val="accent1"/>
                      </a:solidFill>
                      <a:prstDash val="solid"/>
                      <a:round/>
                      <a:headEnd type="none" w="med" len="med"/>
                      <a:tailEnd type="none" w="med" len="med"/>
                    </a:lnT>
                  </a:tcPr>
                </a:tc>
                <a:tc>
                  <a:txBody>
                    <a:bodyPr/>
                    <a:lstStyle/>
                    <a:p>
                      <a:pPr algn="ctr"/>
                      <a:endParaRPr lang="en-US" sz="2400" dirty="0"/>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S</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O</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U</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T</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D</a:t>
                      </a:r>
                    </a:p>
                  </a:txBody>
                  <a:tcPr anchor="ctr">
                    <a:lnT w="12700" cap="flat" cmpd="sng" algn="ctr">
                      <a:solidFill>
                        <a:schemeClr val="accent1"/>
                      </a:solidFill>
                      <a:prstDash val="solid"/>
                      <a:round/>
                      <a:headEnd type="none" w="med" len="med"/>
                      <a:tailEnd type="none" w="med" len="med"/>
                    </a:lnT>
                  </a:tcPr>
                </a:tc>
                <a:tc>
                  <a:txBody>
                    <a:bodyPr/>
                    <a:lstStyle/>
                    <a:p>
                      <a:pPr algn="ctr"/>
                      <a:endParaRPr lang="en-US" sz="2400" dirty="0"/>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M</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I</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T</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Y</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R</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10000"/>
                  </a:ext>
                </a:extLst>
              </a:tr>
              <a:tr h="508000">
                <a:tc>
                  <a:txBody>
                    <a:bodyPr/>
                    <a:lstStyle/>
                    <a:p>
                      <a:pPr algn="ctr"/>
                      <a:r>
                        <a:rPr lang="en-US" sz="2400" dirty="0"/>
                        <a:t>T</a:t>
                      </a:r>
                    </a:p>
                  </a:txBody>
                  <a:tcPr anchor="ctr">
                    <a:lnL w="12700" cap="flat" cmpd="sng" algn="ctr">
                      <a:solidFill>
                        <a:schemeClr val="accent1"/>
                      </a:solidFill>
                      <a:prstDash val="solid"/>
                      <a:round/>
                      <a:headEnd type="none" w="med" len="med"/>
                      <a:tailEnd type="none" w="med" len="med"/>
                    </a:lnL>
                  </a:tcPr>
                </a:tc>
                <a:tc>
                  <a:txBody>
                    <a:bodyPr/>
                    <a:lstStyle/>
                    <a:p>
                      <a:pPr algn="ctr"/>
                      <a:r>
                        <a:rPr lang="en-US" sz="2400" dirty="0"/>
                        <a:t>H</a:t>
                      </a:r>
                    </a:p>
                  </a:txBody>
                  <a:tcPr anchor="ctr"/>
                </a:tc>
                <a:tc>
                  <a:txBody>
                    <a:bodyPr/>
                    <a:lstStyle/>
                    <a:p>
                      <a:pPr algn="ctr"/>
                      <a:r>
                        <a:rPr lang="en-US" sz="2400" dirty="0"/>
                        <a:t>I</a:t>
                      </a:r>
                    </a:p>
                  </a:txBody>
                  <a:tcPr anchor="ctr"/>
                </a:tc>
                <a:tc>
                  <a:txBody>
                    <a:bodyPr/>
                    <a:lstStyle/>
                    <a:p>
                      <a:pPr algn="ctr"/>
                      <a:r>
                        <a:rPr lang="en-US" sz="2400" dirty="0"/>
                        <a:t>S</a:t>
                      </a:r>
                    </a:p>
                  </a:txBody>
                  <a:tcPr anchor="ctr"/>
                </a:tc>
                <a:tc>
                  <a:txBody>
                    <a:bodyPr/>
                    <a:lstStyle/>
                    <a:p>
                      <a:pPr algn="ctr"/>
                      <a:r>
                        <a:rPr lang="en-US" sz="2400" dirty="0"/>
                        <a:t>I</a:t>
                      </a:r>
                    </a:p>
                  </a:txBody>
                  <a:tcPr anchor="ctr"/>
                </a:tc>
                <a:tc>
                  <a:txBody>
                    <a:bodyPr/>
                    <a:lstStyle/>
                    <a:p>
                      <a:pPr algn="ctr"/>
                      <a:r>
                        <a:rPr lang="en-US" sz="2400" dirty="0"/>
                        <a:t>S</a:t>
                      </a:r>
                    </a:p>
                  </a:txBody>
                  <a:tcPr anchor="ctr"/>
                </a:tc>
                <a:tc>
                  <a:txBody>
                    <a:bodyPr/>
                    <a:lstStyle/>
                    <a:p>
                      <a:pPr algn="ctr"/>
                      <a:r>
                        <a:rPr lang="en-US" sz="2400" dirty="0"/>
                        <a:t>T</a:t>
                      </a:r>
                    </a:p>
                  </a:txBody>
                  <a:tcPr anchor="ctr"/>
                </a:tc>
                <a:tc>
                  <a:txBody>
                    <a:bodyPr/>
                    <a:lstStyle/>
                    <a:p>
                      <a:pPr algn="ctr"/>
                      <a:r>
                        <a:rPr lang="en-US" sz="2400" dirty="0"/>
                        <a:t>H</a:t>
                      </a:r>
                    </a:p>
                  </a:txBody>
                  <a:tcPr anchor="ctr"/>
                </a:tc>
                <a:tc>
                  <a:txBody>
                    <a:bodyPr/>
                    <a:lstStyle/>
                    <a:p>
                      <a:pPr algn="ctr"/>
                      <a:endParaRPr lang="en-US" sz="2400" dirty="0"/>
                    </a:p>
                  </a:txBody>
                  <a:tcPr anchor="ctr"/>
                </a:tc>
                <a:tc>
                  <a:txBody>
                    <a:bodyPr/>
                    <a:lstStyle/>
                    <a:p>
                      <a:pPr algn="ctr"/>
                      <a:r>
                        <a:rPr lang="en-US" sz="2400" dirty="0"/>
                        <a:t>E</a:t>
                      </a:r>
                    </a:p>
                  </a:txBody>
                  <a:tcPr anchor="ctr"/>
                </a:tc>
                <a:tc>
                  <a:txBody>
                    <a:bodyPr/>
                    <a:lstStyle/>
                    <a:p>
                      <a:pPr algn="ctr"/>
                      <a:r>
                        <a:rPr lang="en-US" sz="2400" dirty="0"/>
                        <a:t>S</a:t>
                      </a:r>
                    </a:p>
                  </a:txBody>
                  <a:tcPr anchor="ctr"/>
                </a:tc>
                <a:tc>
                  <a:txBody>
                    <a:bodyPr/>
                    <a:lstStyle/>
                    <a:p>
                      <a:pPr algn="ctr"/>
                      <a:r>
                        <a:rPr lang="en-US" sz="2400" dirty="0"/>
                        <a:t>E</a:t>
                      </a:r>
                    </a:p>
                  </a:txBody>
                  <a:tcPr anchor="ctr"/>
                </a:tc>
                <a:tc>
                  <a:txBody>
                    <a:bodyPr/>
                    <a:lstStyle/>
                    <a:p>
                      <a:pPr algn="ctr"/>
                      <a:r>
                        <a:rPr lang="en-US" sz="2400" dirty="0"/>
                        <a:t>C</a:t>
                      </a:r>
                    </a:p>
                  </a:txBody>
                  <a:tcPr anchor="ctr"/>
                </a:tc>
                <a:tc>
                  <a:txBody>
                    <a:bodyPr/>
                    <a:lstStyle/>
                    <a:p>
                      <a:pPr algn="ctr"/>
                      <a:r>
                        <a:rPr lang="en-US" sz="2400" dirty="0"/>
                        <a:t>R</a:t>
                      </a:r>
                    </a:p>
                  </a:txBody>
                  <a:tcPr anchor="ctr"/>
                </a:tc>
                <a:tc>
                  <a:txBody>
                    <a:bodyPr/>
                    <a:lstStyle/>
                    <a:p>
                      <a:pPr algn="ctr"/>
                      <a:r>
                        <a:rPr lang="en-US" sz="2400" dirty="0"/>
                        <a:t>E</a:t>
                      </a:r>
                    </a:p>
                  </a:txBody>
                  <a:tcPr anchor="ctr"/>
                </a:tc>
                <a:tc>
                  <a:txBody>
                    <a:bodyPr/>
                    <a:lstStyle/>
                    <a:p>
                      <a:pPr algn="ctr"/>
                      <a:r>
                        <a:rPr lang="en-US" sz="2400" dirty="0"/>
                        <a:t>T</a:t>
                      </a:r>
                    </a:p>
                  </a:txBody>
                  <a:tcPr anchor="ctr"/>
                </a:tc>
                <a:tc>
                  <a:txBody>
                    <a:bodyPr/>
                    <a:lstStyle/>
                    <a:p>
                      <a:pPr algn="ctr"/>
                      <a:endParaRPr lang="en-US" sz="2400" dirty="0"/>
                    </a:p>
                  </a:txBody>
                  <a:tcPr anchor="ctr"/>
                </a:tc>
                <a:tc>
                  <a:txBody>
                    <a:bodyPr/>
                    <a:lstStyle/>
                    <a:p>
                      <a:pPr algn="ctr"/>
                      <a:r>
                        <a:rPr lang="en-US" sz="2400" dirty="0"/>
                        <a:t>P</a:t>
                      </a:r>
                    </a:p>
                  </a:txBody>
                  <a:tcPr anchor="ctr"/>
                </a:tc>
                <a:tc>
                  <a:txBody>
                    <a:bodyPr/>
                    <a:lstStyle/>
                    <a:p>
                      <a:pPr algn="ctr"/>
                      <a:r>
                        <a:rPr lang="en-US" sz="2400" dirty="0"/>
                        <a:t>A</a:t>
                      </a:r>
                    </a:p>
                  </a:txBody>
                  <a:tcPr anchor="ctr"/>
                </a:tc>
                <a:tc>
                  <a:txBody>
                    <a:bodyPr/>
                    <a:lstStyle/>
                    <a:p>
                      <a:pPr algn="ctr"/>
                      <a:r>
                        <a:rPr lang="en-US" sz="2400" dirty="0"/>
                        <a:t>S</a:t>
                      </a:r>
                    </a:p>
                  </a:txBody>
                  <a:tcPr anchor="ctr"/>
                </a:tc>
                <a:tc>
                  <a:txBody>
                    <a:bodyPr/>
                    <a:lstStyle/>
                    <a:p>
                      <a:pPr algn="ctr"/>
                      <a:r>
                        <a:rPr lang="en-US" sz="2400" dirty="0"/>
                        <a:t>S</a:t>
                      </a:r>
                    </a:p>
                  </a:txBody>
                  <a:tcPr anchor="ctr"/>
                </a:tc>
                <a:tc>
                  <a:txBody>
                    <a:bodyPr/>
                    <a:lstStyle/>
                    <a:p>
                      <a:pPr algn="ctr"/>
                      <a:r>
                        <a:rPr lang="en-US" sz="2400" dirty="0"/>
                        <a:t>W</a:t>
                      </a:r>
                    </a:p>
                  </a:txBody>
                  <a:tcPr anchor="ctr"/>
                </a:tc>
                <a:tc>
                  <a:txBody>
                    <a:bodyPr/>
                    <a:lstStyle/>
                    <a:p>
                      <a:pPr algn="ctr"/>
                      <a:r>
                        <a:rPr lang="en-US" sz="2400" dirty="0"/>
                        <a:t>O</a:t>
                      </a:r>
                    </a:p>
                  </a:txBody>
                  <a:tcPr anchor="ctr"/>
                </a:tc>
                <a:tc>
                  <a:txBody>
                    <a:bodyPr/>
                    <a:lstStyle/>
                    <a:p>
                      <a:pPr algn="ctr"/>
                      <a:r>
                        <a:rPr lang="en-US" sz="2400" dirty="0"/>
                        <a:t>R</a:t>
                      </a:r>
                    </a:p>
                  </a:txBody>
                  <a:tcPr anchor="ctr"/>
                </a:tc>
                <a:tc>
                  <a:txBody>
                    <a:bodyPr/>
                    <a:lstStyle/>
                    <a:p>
                      <a:pPr algn="ctr"/>
                      <a:r>
                        <a:rPr lang="en-US" sz="2400" dirty="0"/>
                        <a:t>D</a:t>
                      </a:r>
                    </a:p>
                  </a:txBody>
                  <a:tcPr anchor="ctr"/>
                </a:tc>
                <a:extLst>
                  <a:ext uri="{0D108BD9-81ED-4DB2-BD59-A6C34878D82A}">
                    <a16:rowId xmlns:a16="http://schemas.microsoft.com/office/drawing/2014/main" val="10001"/>
                  </a:ext>
                </a:extLst>
              </a:tr>
              <a:tr h="508000">
                <a:tc>
                  <a:txBody>
                    <a:bodyPr/>
                    <a:lstStyle/>
                    <a:p>
                      <a:pPr algn="ctr"/>
                      <a:r>
                        <a:rPr lang="en-US" sz="2400" b="1" dirty="0"/>
                        <a:t>L</a:t>
                      </a:r>
                    </a:p>
                  </a:txBody>
                  <a:tcPr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tcPr>
                </a:tc>
                <a:tc>
                  <a:txBody>
                    <a:bodyPr/>
                    <a:lstStyle/>
                    <a:p>
                      <a:pPr algn="ctr"/>
                      <a:r>
                        <a:rPr lang="en-US" sz="2400" b="1" dirty="0"/>
                        <a:t>V</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U</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W</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J</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G</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W</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F</a:t>
                      </a:r>
                    </a:p>
                  </a:txBody>
                  <a:tcPr anchor="ctr">
                    <a:lnB w="12700" cap="flat" cmpd="sng" algn="ctr">
                      <a:solidFill>
                        <a:schemeClr val="accent1"/>
                      </a:solidFill>
                      <a:prstDash val="solid"/>
                      <a:round/>
                      <a:headEnd type="none" w="med" len="med"/>
                      <a:tailEnd type="none" w="med" len="med"/>
                    </a:lnB>
                  </a:tcPr>
                </a:tc>
                <a:tc>
                  <a:txBody>
                    <a:bodyPr/>
                    <a:lstStyle/>
                    <a:p>
                      <a:pPr algn="ctr"/>
                      <a:endParaRPr lang="en-US" sz="2400" b="1" dirty="0"/>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W</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Z</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S</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W</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K</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I</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W</a:t>
                      </a:r>
                    </a:p>
                  </a:txBody>
                  <a:tcPr anchor="ctr">
                    <a:lnB w="12700" cap="flat" cmpd="sng" algn="ctr">
                      <a:solidFill>
                        <a:schemeClr val="accent1"/>
                      </a:solidFill>
                      <a:prstDash val="solid"/>
                      <a:round/>
                      <a:headEnd type="none" w="med" len="med"/>
                      <a:tailEnd type="none" w="med" len="med"/>
                    </a:lnB>
                  </a:tcPr>
                </a:tc>
                <a:tc>
                  <a:txBody>
                    <a:bodyPr/>
                    <a:lstStyle/>
                    <a:p>
                      <a:pPr algn="ctr"/>
                      <a:endParaRPr lang="en-US" sz="2400" b="1" dirty="0"/>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B</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C</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A</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F</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P</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M</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I</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H</a:t>
                      </a:r>
                    </a:p>
                  </a:txBody>
                  <a:tcPr anchor="ct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0656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One-Time Pad example continued</a:t>
            </a:r>
          </a:p>
        </p:txBody>
      </p:sp>
      <p:sp>
        <p:nvSpPr>
          <p:cNvPr id="36867" name="Content Placeholder 2"/>
          <p:cNvSpPr>
            <a:spLocks noGrp="1"/>
          </p:cNvSpPr>
          <p:nvPr>
            <p:ph idx="1"/>
          </p:nvPr>
        </p:nvSpPr>
        <p:spPr/>
        <p:txBody>
          <a:bodyPr/>
          <a:lstStyle/>
          <a:p>
            <a:r>
              <a:rPr lang="en-US" dirty="0"/>
              <a:t>Plaintext: SOMEBODY SHOUTED MCINTYRE</a:t>
            </a:r>
          </a:p>
          <a:p>
            <a:endParaRPr lang="en-US" dirty="0"/>
          </a:p>
          <a:p>
            <a:r>
              <a:rPr lang="en-US" dirty="0"/>
              <a:t>Find a key (never done that before, have we?) that will encrypt the plaintext to YOUCOULDFINDTHEABSTRACT</a:t>
            </a:r>
          </a:p>
          <a:p>
            <a:endParaRPr lang="en-US" dirty="0"/>
          </a:p>
        </p:txBody>
      </p:sp>
    </p:spTree>
    <p:extLst>
      <p:ext uri="{BB962C8B-B14F-4D97-AF65-F5344CB8AC3E}">
        <p14:creationId xmlns:p14="http://schemas.microsoft.com/office/powerpoint/2010/main" val="188038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Modular arithmetic</a:t>
            </a:r>
          </a:p>
          <a:p>
            <a:r>
              <a:rPr lang="en-US" dirty="0"/>
              <a:t>Shift ciphers</a:t>
            </a:r>
          </a:p>
          <a:p>
            <a:r>
              <a:rPr lang="en-US" dirty="0"/>
              <a:t>Transposition ciphers</a:t>
            </a:r>
          </a:p>
          <a:p>
            <a:r>
              <a:rPr lang="en-US" dirty="0"/>
              <a:t>Substitution ciphers</a:t>
            </a:r>
          </a:p>
          <a:p>
            <a:r>
              <a:rPr lang="en-US" dirty="0"/>
              <a:t>Started </a:t>
            </a:r>
            <a:r>
              <a:rPr lang="en-US" dirty="0" err="1"/>
              <a:t>Vigenère</a:t>
            </a:r>
            <a:r>
              <a:rPr lang="en-US" dirty="0"/>
              <a:t> cipher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Perfect secrecy</a:t>
            </a:r>
          </a:p>
        </p:txBody>
      </p:sp>
      <p:sp>
        <p:nvSpPr>
          <p:cNvPr id="3" name="Content Placeholder 2"/>
          <p:cNvSpPr>
            <a:spLocks noGrp="1"/>
          </p:cNvSpPr>
          <p:nvPr>
            <p:ph idx="1"/>
          </p:nvPr>
        </p:nvSpPr>
        <p:spPr/>
        <p:txBody>
          <a:bodyPr/>
          <a:lstStyle/>
          <a:p>
            <a:r>
              <a:rPr lang="en-US" dirty="0"/>
              <a:t>A One-Time Pad has the property of </a:t>
            </a:r>
            <a:r>
              <a:rPr lang="en-US" b="1" dirty="0"/>
              <a:t>perfect secrecy</a:t>
            </a:r>
            <a:r>
              <a:rPr lang="en-US" dirty="0"/>
              <a:t> or </a:t>
            </a:r>
            <a:r>
              <a:rPr lang="en-US" b="1" dirty="0"/>
              <a:t>Shannon secrecy</a:t>
            </a:r>
          </a:p>
          <a:p>
            <a:r>
              <a:rPr lang="en-US" dirty="0"/>
              <a:t>Perfect secrecy means that </a:t>
            </a:r>
            <a:r>
              <a:rPr lang="en-US" b="1" dirty="0"/>
              <a:t>P</a:t>
            </a:r>
            <a:r>
              <a:rPr lang="en-US" dirty="0"/>
              <a:t>(</a:t>
            </a:r>
            <a:r>
              <a:rPr lang="en-US" b="1" i="1" dirty="0"/>
              <a:t>M</a:t>
            </a:r>
            <a:r>
              <a:rPr lang="en-US" dirty="0"/>
              <a:t>) = </a:t>
            </a:r>
            <a:r>
              <a:rPr lang="en-US" b="1" dirty="0"/>
              <a:t>P</a:t>
            </a:r>
            <a:r>
              <a:rPr lang="en-US" dirty="0"/>
              <a:t>(</a:t>
            </a:r>
            <a:r>
              <a:rPr lang="en-US" b="1" i="1" dirty="0"/>
              <a:t>M</a:t>
            </a:r>
            <a:r>
              <a:rPr lang="en-US" dirty="0"/>
              <a:t>|</a:t>
            </a:r>
            <a:r>
              <a:rPr lang="en-US" b="1" i="1" dirty="0"/>
              <a:t>C</a:t>
            </a:r>
            <a:r>
              <a:rPr lang="en-US" dirty="0"/>
              <a:t>)</a:t>
            </a:r>
          </a:p>
          <a:p>
            <a:pPr lvl="1"/>
            <a:r>
              <a:rPr lang="en-US" dirty="0"/>
              <a:t>Remember that it is possible to find a key that would decrypt a </a:t>
            </a:r>
            <a:r>
              <a:rPr lang="en-US" dirty="0" err="1"/>
              <a:t>ciphertext</a:t>
            </a:r>
            <a:r>
              <a:rPr lang="en-US" dirty="0"/>
              <a:t> to </a:t>
            </a:r>
            <a:r>
              <a:rPr lang="en-US" b="1" dirty="0"/>
              <a:t>any</a:t>
            </a:r>
            <a:r>
              <a:rPr lang="en-US" dirty="0"/>
              <a:t> plaintext</a:t>
            </a:r>
          </a:p>
          <a:p>
            <a:r>
              <a:rPr lang="en-US" dirty="0"/>
              <a:t>Thus, learning the ciphertext tells you </a:t>
            </a:r>
            <a:r>
              <a:rPr lang="en-US" b="1" dirty="0"/>
              <a:t>nothing</a:t>
            </a:r>
            <a:r>
              <a:rPr lang="en-US" dirty="0"/>
              <a:t> about the plaintext (except a maximum bound on the length)</a:t>
            </a:r>
          </a:p>
        </p:txBody>
      </p:sp>
    </p:spTree>
    <p:extLst>
      <p:ext uri="{BB962C8B-B14F-4D97-AF65-F5344CB8AC3E}">
        <p14:creationId xmlns:p14="http://schemas.microsoft.com/office/powerpoint/2010/main" val="402853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One-Time Pad weaknesses</a:t>
            </a:r>
            <a:endParaRPr lang="en-US" dirty="0"/>
          </a:p>
        </p:txBody>
      </p:sp>
      <p:sp>
        <p:nvSpPr>
          <p:cNvPr id="36867" name="Content Placeholder 2"/>
          <p:cNvSpPr>
            <a:spLocks noGrp="1"/>
          </p:cNvSpPr>
          <p:nvPr>
            <p:ph idx="1"/>
          </p:nvPr>
        </p:nvSpPr>
        <p:spPr/>
        <p:txBody>
          <a:bodyPr>
            <a:normAutofit/>
          </a:bodyPr>
          <a:lstStyle/>
          <a:p>
            <a:r>
              <a:rPr lang="en-US" dirty="0"/>
              <a:t>You can only use it one time</a:t>
            </a:r>
          </a:p>
          <a:p>
            <a:pPr lvl="1"/>
            <a:r>
              <a:rPr lang="en-US" dirty="0"/>
              <a:t>Otherwise, recovering the key is trivial</a:t>
            </a:r>
          </a:p>
          <a:p>
            <a:pPr lvl="1"/>
            <a:r>
              <a:rPr lang="en-US" dirty="0"/>
              <a:t>Completely vulnerable to known plaintext attack</a:t>
            </a:r>
          </a:p>
          <a:p>
            <a:r>
              <a:rPr lang="en-US" dirty="0"/>
              <a:t>The key is as long as the message</a:t>
            </a:r>
          </a:p>
          <a:p>
            <a:r>
              <a:rPr lang="en-US" dirty="0"/>
              <a:t>If you have a way of sending a key that long securely, why not send the message the same way?</a:t>
            </a:r>
          </a:p>
          <a:p>
            <a:r>
              <a:rPr lang="en-US" dirty="0"/>
              <a:t>Generating keys with appropriate levels of randomness presents a problem</a:t>
            </a:r>
          </a:p>
        </p:txBody>
      </p:sp>
    </p:spTree>
    <p:extLst>
      <p:ext uri="{BB962C8B-B14F-4D97-AF65-F5344CB8AC3E}">
        <p14:creationId xmlns:p14="http://schemas.microsoft.com/office/powerpoint/2010/main" val="26567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Secure Encryption Algorithms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032305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do you define good?</a:t>
            </a:r>
          </a:p>
        </p:txBody>
      </p:sp>
      <p:sp>
        <p:nvSpPr>
          <p:cNvPr id="5" name="Content Placeholder 4"/>
          <p:cNvSpPr>
            <a:spLocks noGrp="1"/>
          </p:cNvSpPr>
          <p:nvPr>
            <p:ph idx="1"/>
          </p:nvPr>
        </p:nvSpPr>
        <p:spPr/>
        <p:txBody>
          <a:bodyPr>
            <a:normAutofit fontScale="85000" lnSpcReduction="10000"/>
          </a:bodyPr>
          <a:lstStyle/>
          <a:p>
            <a:r>
              <a:rPr lang="en-US" dirty="0"/>
              <a:t>Claude Shannon is the guy that invented Shannon secrecy and is considered the father of information theory</a:t>
            </a:r>
          </a:p>
          <a:p>
            <a:r>
              <a:rPr lang="en-US" dirty="0"/>
              <a:t>He proposed 5 characteristics for a good cipher:</a:t>
            </a:r>
          </a:p>
          <a:p>
            <a:pPr marL="633222" indent="-514350">
              <a:buFont typeface="+mj-lt"/>
              <a:buAutoNum type="arabicPeriod"/>
            </a:pPr>
            <a:r>
              <a:rPr lang="en-US" dirty="0"/>
              <a:t>The amount of secrecy needed should determine the amount of labor appropriate for encryption and decryption</a:t>
            </a:r>
          </a:p>
          <a:p>
            <a:pPr marL="633222" indent="-514350">
              <a:buFont typeface="+mj-lt"/>
              <a:buAutoNum type="arabicPeriod"/>
            </a:pPr>
            <a:r>
              <a:rPr lang="en-US" dirty="0"/>
              <a:t>The set of keys and the enciphering algorithm should be free from complexity</a:t>
            </a:r>
          </a:p>
          <a:p>
            <a:pPr marL="633222" indent="-514350">
              <a:buFont typeface="+mj-lt"/>
              <a:buAutoNum type="arabicPeriod"/>
            </a:pPr>
            <a:r>
              <a:rPr lang="en-US" dirty="0"/>
              <a:t>The implementation of the process should be as simple as possible</a:t>
            </a:r>
          </a:p>
          <a:p>
            <a:pPr marL="633222" indent="-514350">
              <a:buFont typeface="+mj-lt"/>
              <a:buAutoNum type="arabicPeriod"/>
            </a:pPr>
            <a:r>
              <a:rPr lang="en-US" dirty="0"/>
              <a:t>Errors in ciphering should not propagate and cause corruption of further information in the message</a:t>
            </a:r>
          </a:p>
          <a:p>
            <a:pPr marL="633222" indent="-514350">
              <a:buFont typeface="+mj-lt"/>
              <a:buAutoNum type="arabicPeriod"/>
            </a:pPr>
            <a:r>
              <a:rPr lang="en-US" dirty="0"/>
              <a:t>The size of the enciphered text should be no larger than the text of the original message</a:t>
            </a:r>
          </a:p>
        </p:txBody>
      </p:sp>
    </p:spTree>
    <p:extLst>
      <p:ext uri="{BB962C8B-B14F-4D97-AF65-F5344CB8AC3E}">
        <p14:creationId xmlns:p14="http://schemas.microsoft.com/office/powerpoint/2010/main" val="159989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more modern view</a:t>
            </a:r>
          </a:p>
        </p:txBody>
      </p:sp>
      <p:sp>
        <p:nvSpPr>
          <p:cNvPr id="3" name="Content Placeholder 2"/>
          <p:cNvSpPr>
            <a:spLocks noGrp="1"/>
          </p:cNvSpPr>
          <p:nvPr>
            <p:ph idx="1"/>
          </p:nvPr>
        </p:nvSpPr>
        <p:spPr/>
        <p:txBody>
          <a:bodyPr/>
          <a:lstStyle/>
          <a:p>
            <a:r>
              <a:rPr lang="en-US" dirty="0"/>
              <a:t>Shannon was focused on hand encryption</a:t>
            </a:r>
          </a:p>
          <a:p>
            <a:r>
              <a:rPr lang="en-US" dirty="0"/>
              <a:t>Modern commercial users of cryptography want the following characteristics for their cryptosystems:</a:t>
            </a:r>
          </a:p>
          <a:p>
            <a:pPr lvl="1"/>
            <a:r>
              <a:rPr lang="en-US" dirty="0"/>
              <a:t>Based on sound mathematics</a:t>
            </a:r>
          </a:p>
          <a:p>
            <a:pPr lvl="1"/>
            <a:r>
              <a:rPr lang="en-US" dirty="0"/>
              <a:t>Analyzed by competent experts and found to be sound</a:t>
            </a:r>
          </a:p>
          <a:p>
            <a:pPr lvl="1"/>
            <a:r>
              <a:rPr lang="en-US" dirty="0"/>
              <a:t>Stood the test of time</a:t>
            </a:r>
          </a:p>
        </p:txBody>
      </p:sp>
    </p:spTree>
    <p:extLst>
      <p:ext uri="{BB962C8B-B14F-4D97-AF65-F5344CB8AC3E}">
        <p14:creationId xmlns:p14="http://schemas.microsoft.com/office/powerpoint/2010/main" val="354721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Stream and Block Ciphers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740618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Stream and block ciphers</a:t>
            </a:r>
          </a:p>
        </p:txBody>
      </p:sp>
      <p:sp>
        <p:nvSpPr>
          <p:cNvPr id="3" name="Content Placeholder 2"/>
          <p:cNvSpPr>
            <a:spLocks noGrp="1"/>
          </p:cNvSpPr>
          <p:nvPr>
            <p:ph idx="1"/>
          </p:nvPr>
        </p:nvSpPr>
        <p:spPr/>
        <p:txBody>
          <a:bodyPr>
            <a:normAutofit/>
          </a:bodyPr>
          <a:lstStyle/>
          <a:p>
            <a:r>
              <a:rPr lang="en-US" dirty="0"/>
              <a:t>A common way of dividing ciphers is into </a:t>
            </a:r>
            <a:r>
              <a:rPr lang="en-US" b="1" dirty="0"/>
              <a:t>stream ciphers</a:t>
            </a:r>
            <a:r>
              <a:rPr lang="en-US" dirty="0"/>
              <a:t> and </a:t>
            </a:r>
            <a:r>
              <a:rPr lang="en-US" b="1" dirty="0"/>
              <a:t>block ciphers</a:t>
            </a:r>
          </a:p>
          <a:p>
            <a:r>
              <a:rPr lang="en-US" dirty="0"/>
              <a:t>Block ciphers divide messages into fixed length parts (or blocks) and encipher each part with the same key</a:t>
            </a:r>
          </a:p>
          <a:p>
            <a:r>
              <a:rPr lang="en-US" dirty="0"/>
              <a:t>Stream ciphers encipher each message character by character</a:t>
            </a:r>
          </a:p>
          <a:p>
            <a:pPr lvl="1"/>
            <a:r>
              <a:rPr lang="en-US" dirty="0"/>
              <a:t>Some other authors define a stream cipher to be like a block cipher except that the key changes with each block based on the message</a:t>
            </a:r>
          </a:p>
        </p:txBody>
      </p:sp>
    </p:spTree>
    <p:extLst>
      <p:ext uri="{BB962C8B-B14F-4D97-AF65-F5344CB8AC3E}">
        <p14:creationId xmlns:p14="http://schemas.microsoft.com/office/powerpoint/2010/main" val="82255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Self-synchronous stream ciphers</a:t>
            </a:r>
          </a:p>
        </p:txBody>
      </p:sp>
      <p:sp>
        <p:nvSpPr>
          <p:cNvPr id="3" name="Content Placeholder 2"/>
          <p:cNvSpPr>
            <a:spLocks noGrp="1"/>
          </p:cNvSpPr>
          <p:nvPr>
            <p:ph idx="1"/>
          </p:nvPr>
        </p:nvSpPr>
        <p:spPr/>
        <p:txBody>
          <a:bodyPr>
            <a:normAutofit fontScale="85000" lnSpcReduction="20000"/>
          </a:bodyPr>
          <a:lstStyle/>
          <a:p>
            <a:r>
              <a:rPr lang="en-US" dirty="0"/>
              <a:t>Self-synchronous ciphers are stream ciphers that get the key from the message itself</a:t>
            </a:r>
          </a:p>
          <a:p>
            <a:r>
              <a:rPr lang="en-US" dirty="0"/>
              <a:t>The simplest such cipher is an </a:t>
            </a:r>
            <a:r>
              <a:rPr lang="en-US" b="1" dirty="0" err="1"/>
              <a:t>autokey</a:t>
            </a:r>
            <a:r>
              <a:rPr lang="en-US" dirty="0"/>
              <a:t> cipher that uses the message itself for the key</a:t>
            </a:r>
          </a:p>
          <a:p>
            <a:r>
              <a:rPr lang="en-US" dirty="0"/>
              <a:t>Essentially, this is similar to the </a:t>
            </a:r>
            <a:r>
              <a:rPr lang="en-US" dirty="0" err="1"/>
              <a:t>Vigenère</a:t>
            </a:r>
            <a:r>
              <a:rPr lang="en-US" dirty="0"/>
              <a:t> cipher with the key coming from the message</a:t>
            </a:r>
          </a:p>
          <a:p>
            <a:r>
              <a:rPr lang="en-US" dirty="0"/>
              <a:t>Example:</a:t>
            </a:r>
          </a:p>
          <a:p>
            <a:pPr lvl="1"/>
            <a:r>
              <a:rPr lang="en-US" dirty="0"/>
              <a:t>Message: 	</a:t>
            </a:r>
            <a:r>
              <a:rPr lang="en-US" b="1" dirty="0">
                <a:latin typeface="Courier New" pitchFamily="49" charset="0"/>
                <a:cs typeface="Courier New" pitchFamily="49" charset="0"/>
              </a:rPr>
              <a:t>THISISTHEREMIX</a:t>
            </a:r>
          </a:p>
          <a:p>
            <a:pPr lvl="1"/>
            <a:r>
              <a:rPr lang="en-US" dirty="0"/>
              <a:t>Key:		</a:t>
            </a:r>
            <a:r>
              <a:rPr lang="en-US" b="1" dirty="0">
                <a:latin typeface="Courier New" pitchFamily="49" charset="0"/>
                <a:cs typeface="Courier New" pitchFamily="49" charset="0"/>
              </a:rPr>
              <a:t>QTHISISTHEREMI</a:t>
            </a:r>
          </a:p>
          <a:p>
            <a:r>
              <a:rPr lang="en-US" dirty="0"/>
              <a:t>Alternatively, the key can be drawn from the </a:t>
            </a:r>
            <a:r>
              <a:rPr lang="en-US" dirty="0" err="1"/>
              <a:t>ciphertext</a:t>
            </a:r>
            <a:endParaRPr lang="en-US" dirty="0"/>
          </a:p>
          <a:p>
            <a:pPr lvl="1"/>
            <a:r>
              <a:rPr lang="en-US" dirty="0"/>
              <a:t>Message:	</a:t>
            </a:r>
            <a:r>
              <a:rPr lang="en-US" b="1" dirty="0">
                <a:latin typeface="Courier New" pitchFamily="49" charset="0"/>
                <a:cs typeface="Courier New" pitchFamily="49" charset="0"/>
              </a:rPr>
              <a:t>THEBOYHASTHECAT</a:t>
            </a:r>
          </a:p>
          <a:p>
            <a:pPr lvl="1"/>
            <a:r>
              <a:rPr lang="en-US" dirty="0"/>
              <a:t>Key:		</a:t>
            </a:r>
            <a:r>
              <a:rPr lang="en-US" b="1" dirty="0">
                <a:latin typeface="Courier New" pitchFamily="49" charset="0"/>
                <a:cs typeface="Courier New" pitchFamily="49" charset="0"/>
              </a:rPr>
              <a:t>XQXBCQOVVNGNRTT</a:t>
            </a:r>
          </a:p>
          <a:p>
            <a:pPr lvl="1"/>
            <a:r>
              <a:rPr lang="en-US" dirty="0" err="1"/>
              <a:t>Ciphertext</a:t>
            </a:r>
            <a:r>
              <a:rPr lang="en-US" dirty="0"/>
              <a:t>:	</a:t>
            </a:r>
            <a:r>
              <a:rPr lang="en-US" b="1" dirty="0">
                <a:latin typeface="Courier New" pitchFamily="49" charset="0"/>
                <a:cs typeface="Courier New" pitchFamily="49" charset="0"/>
              </a:rPr>
              <a:t>QXBCQOVVNGNRTTM</a:t>
            </a:r>
          </a:p>
          <a:p>
            <a:endParaRPr lang="en-US" dirty="0"/>
          </a:p>
          <a:p>
            <a:pPr lvl="1"/>
            <a:endParaRPr lang="en-US" dirty="0"/>
          </a:p>
        </p:txBody>
      </p:sp>
    </p:spTree>
    <p:extLst>
      <p:ext uri="{BB962C8B-B14F-4D97-AF65-F5344CB8AC3E}">
        <p14:creationId xmlns:p14="http://schemas.microsoft.com/office/powerpoint/2010/main" val="53856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Confusion and Diffusion</a:t>
            </a:r>
          </a:p>
        </p:txBody>
      </p:sp>
      <p:sp>
        <p:nvSpPr>
          <p:cNvPr id="3" name="Content Placeholder 2"/>
          <p:cNvSpPr>
            <a:spLocks noGrp="1"/>
          </p:cNvSpPr>
          <p:nvPr>
            <p:ph idx="1"/>
          </p:nvPr>
        </p:nvSpPr>
        <p:spPr/>
        <p:txBody>
          <a:bodyPr>
            <a:normAutofit fontScale="92500" lnSpcReduction="10000"/>
          </a:bodyPr>
          <a:lstStyle/>
          <a:p>
            <a:r>
              <a:rPr lang="en-US" b="1" dirty="0"/>
              <a:t>Confusion</a:t>
            </a:r>
            <a:r>
              <a:rPr lang="en-US" dirty="0"/>
              <a:t> is the property of a cryptosystem that changing a single character in the plaintext should not have a predictable effect</a:t>
            </a:r>
          </a:p>
          <a:p>
            <a:r>
              <a:rPr lang="en-US" b="1" dirty="0"/>
              <a:t>Diffusion</a:t>
            </a:r>
            <a:r>
              <a:rPr lang="en-US" dirty="0"/>
              <a:t> is the property of a cryptosystem that each character in the plaintext should impact many characters in the </a:t>
            </a:r>
            <a:r>
              <a:rPr lang="en-US" dirty="0" err="1"/>
              <a:t>ciphertext</a:t>
            </a:r>
            <a:endParaRPr lang="en-US" dirty="0"/>
          </a:p>
          <a:p>
            <a:r>
              <a:rPr lang="en-US" dirty="0"/>
              <a:t>Examples:</a:t>
            </a:r>
          </a:p>
          <a:p>
            <a:pPr lvl="1"/>
            <a:r>
              <a:rPr lang="en-US" dirty="0"/>
              <a:t>Caesar cipher has poor confusion and no diffusion</a:t>
            </a:r>
          </a:p>
          <a:p>
            <a:pPr lvl="1"/>
            <a:r>
              <a:rPr lang="en-US" dirty="0"/>
              <a:t>One time pad has good confusion but no diffusion</a:t>
            </a:r>
          </a:p>
          <a:p>
            <a:pPr lvl="1"/>
            <a:r>
              <a:rPr lang="en-US" dirty="0"/>
              <a:t>Auto-key ciphers may have poor confusion but good diffusion</a:t>
            </a:r>
          </a:p>
          <a:p>
            <a:pPr lvl="1"/>
            <a:r>
              <a:rPr lang="en-US" dirty="0"/>
              <a:t>AES and DES have good confusion and diffusion within a block</a:t>
            </a:r>
          </a:p>
        </p:txBody>
      </p:sp>
    </p:spTree>
    <p:extLst>
      <p:ext uri="{BB962C8B-B14F-4D97-AF65-F5344CB8AC3E}">
        <p14:creationId xmlns:p14="http://schemas.microsoft.com/office/powerpoint/2010/main" val="218910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Ticket out the Door</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5162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rmAutofit/>
          </a:bodyPr>
          <a:lstStyle/>
          <a:p>
            <a:endParaRPr lang="en-US" dirty="0"/>
          </a:p>
        </p:txBody>
      </p:sp>
      <p:sp>
        <p:nvSpPr>
          <p:cNvPr id="2" name="Title 1"/>
          <p:cNvSpPr>
            <a:spLocks noGrp="1"/>
          </p:cNvSpPr>
          <p:nvPr>
            <p:ph type="title"/>
          </p:nvPr>
        </p:nvSpPr>
        <p:spPr/>
        <p:txBody>
          <a:bodyPr/>
          <a:lstStyle/>
          <a:p>
            <a:r>
              <a:rPr lang="en-US" dirty="0"/>
              <a:t>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1990728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DES</a:t>
            </a:r>
          </a:p>
          <a:p>
            <a:r>
              <a:rPr lang="en-US" dirty="0"/>
              <a:t>AES</a:t>
            </a:r>
          </a:p>
          <a:p>
            <a:r>
              <a:rPr lang="en-US" dirty="0"/>
              <a:t>Jennifer Perez presents</a:t>
            </a:r>
          </a:p>
        </p:txBody>
      </p:sp>
    </p:spTree>
    <p:extLst>
      <p:ext uri="{BB962C8B-B14F-4D97-AF65-F5344CB8AC3E}">
        <p14:creationId xmlns:p14="http://schemas.microsoft.com/office/powerpoint/2010/main" val="267389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Keep reading Sections 2.3 and 12.2</a:t>
            </a:r>
          </a:p>
          <a:p>
            <a:r>
              <a:rPr lang="en-US" dirty="0"/>
              <a:t>Work on Project 1</a:t>
            </a:r>
          </a:p>
          <a:p>
            <a:pPr lvl="1"/>
            <a:r>
              <a:rPr lang="en-US" dirty="0"/>
              <a:t>Due next Friday</a:t>
            </a:r>
          </a:p>
          <a:p>
            <a:r>
              <a:rPr lang="en-US" dirty="0"/>
              <a:t>Finish Assignment 1</a:t>
            </a:r>
          </a:p>
          <a:p>
            <a:pPr lvl="1"/>
            <a:r>
              <a:rPr lang="en-US" b="1" dirty="0"/>
              <a:t> </a:t>
            </a:r>
            <a:r>
              <a:rPr lang="en-US" b="1"/>
              <a:t>Due tonight by </a:t>
            </a:r>
            <a:r>
              <a:rPr lang="en-US" b="1" dirty="0"/>
              <a:t>midnight!</a:t>
            </a:r>
          </a:p>
        </p:txBody>
      </p:sp>
    </p:spTree>
    <p:extLst>
      <p:ext uri="{BB962C8B-B14F-4D97-AF65-F5344CB8AC3E}">
        <p14:creationId xmlns:p14="http://schemas.microsoft.com/office/powerpoint/2010/main" val="372659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1</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01363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d.com/wp-content/uploads/2025/09/FA00024570_0083_Enhanced.jpg?w=1024">
            <a:extLst>
              <a:ext uri="{FF2B5EF4-FFF2-40B4-BE49-F238E27FC236}">
                <a16:creationId xmlns:a16="http://schemas.microsoft.com/office/drawing/2014/main" id="{37153406-77F1-4E97-8429-A00C1F4167BC}"/>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0" y="0"/>
            <a:ext cx="112014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2FFABC2-AEBE-45B5-9DD0-70B87A11E03A}"/>
              </a:ext>
            </a:extLst>
          </p:cNvPr>
          <p:cNvSpPr/>
          <p:nvPr/>
        </p:nvSpPr>
        <p:spPr>
          <a:xfrm>
            <a:off x="8305800" y="0"/>
            <a:ext cx="3886200" cy="6858000"/>
          </a:xfrm>
          <a:prstGeom prst="rect">
            <a:avLst/>
          </a:prstGeom>
          <a:gradFill flip="none" rotWithShape="1">
            <a:gsLst>
              <a:gs pos="0">
                <a:schemeClr val="tx1">
                  <a:alpha val="0"/>
                </a:schemeClr>
              </a:gs>
              <a:gs pos="50000">
                <a:schemeClr val="tx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30EA03D-7428-43C1-A484-0CFE92D05B5F}"/>
              </a:ext>
            </a:extLst>
          </p:cNvPr>
          <p:cNvSpPr txBox="1"/>
          <p:nvPr/>
        </p:nvSpPr>
        <p:spPr>
          <a:xfrm>
            <a:off x="762000" y="381000"/>
            <a:ext cx="4557338" cy="1569660"/>
          </a:xfrm>
          <a:prstGeom prst="rect">
            <a:avLst/>
          </a:prstGeom>
          <a:noFill/>
        </p:spPr>
        <p:txBody>
          <a:bodyPr wrap="none" rtlCol="0">
            <a:spAutoFit/>
          </a:bodyPr>
          <a:lstStyle/>
          <a:p>
            <a:pPr algn="ctr"/>
            <a:r>
              <a:rPr lang="en-US" sz="4800" cap="small" dirty="0">
                <a:solidFill>
                  <a:schemeClr val="bg1"/>
                </a:solidFill>
                <a:effectLst>
                  <a:outerShdw blurRad="88900" dist="38100" dir="2700000" algn="tl" rotWithShape="0">
                    <a:prstClr val="black"/>
                  </a:outerShdw>
                </a:effectLst>
                <a:latin typeface="Times New Roman" panose="02020603050405020304" pitchFamily="18" charset="0"/>
                <a:cs typeface="Times New Roman" panose="02020603050405020304" pitchFamily="18" charset="0"/>
              </a:rPr>
              <a:t>Giorgio Armani</a:t>
            </a:r>
          </a:p>
          <a:p>
            <a:pPr algn="ctr"/>
            <a:r>
              <a:rPr lang="en-US" sz="4800" cap="small" dirty="0">
                <a:solidFill>
                  <a:schemeClr val="bg1"/>
                </a:solidFill>
                <a:effectLst>
                  <a:outerShdw blurRad="88900" dist="38100" dir="2700000" algn="tl" rotWithShape="0">
                    <a:prstClr val="black"/>
                  </a:outerShdw>
                </a:effectLst>
                <a:latin typeface="Times New Roman" panose="02020603050405020304" pitchFamily="18" charset="0"/>
                <a:cs typeface="Times New Roman" panose="02020603050405020304" pitchFamily="18" charset="0"/>
              </a:rPr>
              <a:t>1934 - 2025</a:t>
            </a:r>
          </a:p>
        </p:txBody>
      </p:sp>
      <p:sp>
        <p:nvSpPr>
          <p:cNvPr id="6" name="TextBox 5">
            <a:extLst>
              <a:ext uri="{FF2B5EF4-FFF2-40B4-BE49-F238E27FC236}">
                <a16:creationId xmlns:a16="http://schemas.microsoft.com/office/drawing/2014/main" id="{EB1DAC81-DC68-4370-90E2-437299FC75F9}"/>
              </a:ext>
            </a:extLst>
          </p:cNvPr>
          <p:cNvSpPr txBox="1"/>
          <p:nvPr/>
        </p:nvSpPr>
        <p:spPr>
          <a:xfrm>
            <a:off x="9215582" y="6604497"/>
            <a:ext cx="2971800" cy="246221"/>
          </a:xfrm>
          <a:prstGeom prst="rect">
            <a:avLst/>
          </a:prstGeom>
          <a:noFill/>
        </p:spPr>
        <p:txBody>
          <a:bodyPr wrap="square" rtlCol="0">
            <a:spAutoFit/>
          </a:bodyPr>
          <a:lstStyle/>
          <a:p>
            <a:pPr algn="r"/>
            <a:r>
              <a:rPr lang="en-US" sz="1000" dirty="0">
                <a:solidFill>
                  <a:schemeClr val="tx1">
                    <a:lumMod val="50000"/>
                    <a:lumOff val="50000"/>
                  </a:schemeClr>
                </a:solidFill>
                <a:latin typeface="Times New Roman" panose="02020603050405020304" pitchFamily="18" charset="0"/>
                <a:cs typeface="Times New Roman" panose="02020603050405020304" pitchFamily="18" charset="0"/>
              </a:rPr>
              <a:t>Photo Credit: Fairchild Archive</a:t>
            </a:r>
          </a:p>
        </p:txBody>
      </p:sp>
    </p:spTree>
    <p:extLst>
      <p:ext uri="{BB962C8B-B14F-4D97-AF65-F5344CB8AC3E}">
        <p14:creationId xmlns:p14="http://schemas.microsoft.com/office/powerpoint/2010/main" val="162237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Security tidbit of the day</a:t>
            </a:r>
          </a:p>
        </p:txBody>
      </p:sp>
      <p:sp>
        <p:nvSpPr>
          <p:cNvPr id="5" name="Content Placeholder 4"/>
          <p:cNvSpPr>
            <a:spLocks noGrp="1"/>
          </p:cNvSpPr>
          <p:nvPr>
            <p:ph idx="1"/>
          </p:nvPr>
        </p:nvSpPr>
        <p:spPr>
          <a:xfrm>
            <a:off x="609600" y="1775192"/>
            <a:ext cx="10972800" cy="4625609"/>
          </a:xfrm>
        </p:spPr>
        <p:txBody>
          <a:bodyPr>
            <a:normAutofit fontScale="70000" lnSpcReduction="20000"/>
          </a:bodyPr>
          <a:lstStyle/>
          <a:p>
            <a:r>
              <a:rPr lang="en-US" dirty="0"/>
              <a:t>Cloudflare just defended against the biggest DDoS attack (ever?) over the Labor Day weekend</a:t>
            </a:r>
          </a:p>
          <a:p>
            <a:r>
              <a:rPr lang="en-US" dirty="0"/>
              <a:t>Cloudflare is a tech company that provides content delivery networks (CDN) and security services to a big chunk of the Internet</a:t>
            </a:r>
          </a:p>
          <a:p>
            <a:r>
              <a:rPr lang="en-US" dirty="0"/>
              <a:t>The attack is simple: send TONS of bad UDP packets, requiring servers to respond that a service can't be found that matches the UDP</a:t>
            </a:r>
          </a:p>
          <a:p>
            <a:r>
              <a:rPr lang="en-US" dirty="0"/>
              <a:t>The hard part of doing an attack like this is controlling a large enough botnet to send all the packets</a:t>
            </a:r>
          </a:p>
          <a:p>
            <a:r>
              <a:rPr lang="en-US" dirty="0"/>
              <a:t>This attack was 11.5 terabits per second</a:t>
            </a:r>
          </a:p>
          <a:p>
            <a:pPr lvl="1"/>
            <a:r>
              <a:rPr lang="en-US" dirty="0"/>
              <a:t>5.1 billion packets delivered in 35 seconds</a:t>
            </a:r>
          </a:p>
          <a:p>
            <a:pPr lvl="1"/>
            <a:r>
              <a:rPr lang="en-US" dirty="0"/>
              <a:t>About 60% faster than the previous record-holder of 7.3 terabits per second</a:t>
            </a:r>
          </a:p>
          <a:p>
            <a:r>
              <a:rPr lang="en-US" dirty="0"/>
              <a:t>The attack targeted one of Cloudflare's clients, but they haven't said who</a:t>
            </a:r>
          </a:p>
          <a:p>
            <a:r>
              <a:rPr lang="en-US" dirty="0"/>
              <a:t>Follow the story:</a:t>
            </a:r>
          </a:p>
          <a:p>
            <a:pPr lvl="1"/>
            <a:r>
              <a:rPr lang="en-US" dirty="0">
                <a:hlinkClick r:id="rId2"/>
              </a:rPr>
              <a:t>https://www.zdnet.com/article/cloudflare-stops-new-worlds-largest-ddos-attack-over-labor-day-weekend/</a:t>
            </a:r>
            <a:endParaRPr lang="en-US" dirty="0"/>
          </a:p>
        </p:txBody>
      </p:sp>
    </p:spTree>
    <p:extLst>
      <p:ext uri="{BB962C8B-B14F-4D97-AF65-F5344CB8AC3E}">
        <p14:creationId xmlns:p14="http://schemas.microsoft.com/office/powerpoint/2010/main" val="299726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Vigenère</a:t>
            </a:r>
            <a:r>
              <a:rPr lang="en-US" dirty="0"/>
              <a:t> Cipher</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30200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Vigenère</a:t>
            </a:r>
            <a:r>
              <a:rPr lang="en-US" dirty="0"/>
              <a:t> cipher</a:t>
            </a:r>
          </a:p>
        </p:txBody>
      </p:sp>
      <p:sp>
        <p:nvSpPr>
          <p:cNvPr id="36867" name="Content Placeholder 2"/>
          <p:cNvSpPr>
            <a:spLocks noGrp="1"/>
          </p:cNvSpPr>
          <p:nvPr>
            <p:ph idx="1"/>
          </p:nvPr>
        </p:nvSpPr>
        <p:spPr/>
        <p:txBody>
          <a:bodyPr>
            <a:normAutofit/>
          </a:bodyPr>
          <a:lstStyle/>
          <a:p>
            <a:r>
              <a:rPr lang="en-US" dirty="0"/>
              <a:t>The </a:t>
            </a:r>
            <a:r>
              <a:rPr lang="en-US" dirty="0" err="1"/>
              <a:t>Vigenère</a:t>
            </a:r>
            <a:r>
              <a:rPr lang="en-US" dirty="0"/>
              <a:t> cipher is a form of </a:t>
            </a:r>
            <a:r>
              <a:rPr lang="en-US" dirty="0" err="1"/>
              <a:t>polyalphabetic</a:t>
            </a:r>
            <a:r>
              <a:rPr lang="en-US" dirty="0"/>
              <a:t> substitution cipher</a:t>
            </a:r>
          </a:p>
          <a:p>
            <a:r>
              <a:rPr lang="en-US" dirty="0"/>
              <a:t>In this cipher, we take a key word and repeat it, over and over, until it is as long as the message</a:t>
            </a:r>
          </a:p>
          <a:p>
            <a:r>
              <a:rPr lang="en-US" dirty="0"/>
              <a:t>Then, we add the repetitions of keywords to our message mod 26</a:t>
            </a:r>
          </a:p>
        </p:txBody>
      </p:sp>
    </p:spTree>
    <p:extLst>
      <p:ext uri="{BB962C8B-B14F-4D97-AF65-F5344CB8AC3E}">
        <p14:creationId xmlns:p14="http://schemas.microsoft.com/office/powerpoint/2010/main" val="364328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Vigenère</a:t>
            </a:r>
            <a:r>
              <a:rPr lang="en-US" dirty="0"/>
              <a:t> example</a:t>
            </a:r>
          </a:p>
        </p:txBody>
      </p:sp>
      <p:sp>
        <p:nvSpPr>
          <p:cNvPr id="3" name="Content Placeholder 2"/>
          <p:cNvSpPr>
            <a:spLocks noGrp="1"/>
          </p:cNvSpPr>
          <p:nvPr>
            <p:ph idx="1"/>
          </p:nvPr>
        </p:nvSpPr>
        <p:spPr/>
        <p:txBody>
          <a:bodyPr/>
          <a:lstStyle/>
          <a:p>
            <a:r>
              <a:rPr lang="en-US" dirty="0"/>
              <a:t>Key: BENCH</a:t>
            </a:r>
          </a:p>
          <a:p>
            <a:r>
              <a:rPr lang="en-US" dirty="0"/>
              <a:t>Plaintext: A LIMERICK PACKS LAUGHS ANATOMICAL</a:t>
            </a:r>
          </a:p>
          <a:p>
            <a:endParaRPr lang="en-US" dirty="0"/>
          </a:p>
        </p:txBody>
      </p:sp>
      <p:graphicFrame>
        <p:nvGraphicFramePr>
          <p:cNvPr id="5" name="Table 4"/>
          <p:cNvGraphicFramePr>
            <a:graphicFrameLocks noGrp="1"/>
          </p:cNvGraphicFramePr>
          <p:nvPr>
            <p:extLst/>
          </p:nvPr>
        </p:nvGraphicFramePr>
        <p:xfrm>
          <a:off x="609600" y="3505200"/>
          <a:ext cx="11048980" cy="1447800"/>
        </p:xfrm>
        <a:graphic>
          <a:graphicData uri="http://schemas.openxmlformats.org/drawingml/2006/table">
            <a:tbl>
              <a:tblPr firstRow="1" bandRow="1">
                <a:tableStyleId>{5C22544A-7EE6-4342-B048-85BDC9FD1C3A}</a:tableStyleId>
              </a:tblPr>
              <a:tblGrid>
                <a:gridCol w="324970">
                  <a:extLst>
                    <a:ext uri="{9D8B030D-6E8A-4147-A177-3AD203B41FA5}">
                      <a16:colId xmlns:a16="http://schemas.microsoft.com/office/drawing/2014/main" val="20000"/>
                    </a:ext>
                  </a:extLst>
                </a:gridCol>
                <a:gridCol w="324970">
                  <a:extLst>
                    <a:ext uri="{9D8B030D-6E8A-4147-A177-3AD203B41FA5}">
                      <a16:colId xmlns:a16="http://schemas.microsoft.com/office/drawing/2014/main" val="20001"/>
                    </a:ext>
                  </a:extLst>
                </a:gridCol>
                <a:gridCol w="324970">
                  <a:extLst>
                    <a:ext uri="{9D8B030D-6E8A-4147-A177-3AD203B41FA5}">
                      <a16:colId xmlns:a16="http://schemas.microsoft.com/office/drawing/2014/main" val="20002"/>
                    </a:ext>
                  </a:extLst>
                </a:gridCol>
                <a:gridCol w="324970">
                  <a:extLst>
                    <a:ext uri="{9D8B030D-6E8A-4147-A177-3AD203B41FA5}">
                      <a16:colId xmlns:a16="http://schemas.microsoft.com/office/drawing/2014/main" val="20003"/>
                    </a:ext>
                  </a:extLst>
                </a:gridCol>
                <a:gridCol w="324970">
                  <a:extLst>
                    <a:ext uri="{9D8B030D-6E8A-4147-A177-3AD203B41FA5}">
                      <a16:colId xmlns:a16="http://schemas.microsoft.com/office/drawing/2014/main" val="20004"/>
                    </a:ext>
                  </a:extLst>
                </a:gridCol>
                <a:gridCol w="324970">
                  <a:extLst>
                    <a:ext uri="{9D8B030D-6E8A-4147-A177-3AD203B41FA5}">
                      <a16:colId xmlns:a16="http://schemas.microsoft.com/office/drawing/2014/main" val="20005"/>
                    </a:ext>
                  </a:extLst>
                </a:gridCol>
                <a:gridCol w="324970">
                  <a:extLst>
                    <a:ext uri="{9D8B030D-6E8A-4147-A177-3AD203B41FA5}">
                      <a16:colId xmlns:a16="http://schemas.microsoft.com/office/drawing/2014/main" val="20006"/>
                    </a:ext>
                  </a:extLst>
                </a:gridCol>
                <a:gridCol w="324970">
                  <a:extLst>
                    <a:ext uri="{9D8B030D-6E8A-4147-A177-3AD203B41FA5}">
                      <a16:colId xmlns:a16="http://schemas.microsoft.com/office/drawing/2014/main" val="20007"/>
                    </a:ext>
                  </a:extLst>
                </a:gridCol>
                <a:gridCol w="324970">
                  <a:extLst>
                    <a:ext uri="{9D8B030D-6E8A-4147-A177-3AD203B41FA5}">
                      <a16:colId xmlns:a16="http://schemas.microsoft.com/office/drawing/2014/main" val="20008"/>
                    </a:ext>
                  </a:extLst>
                </a:gridCol>
                <a:gridCol w="324970">
                  <a:extLst>
                    <a:ext uri="{9D8B030D-6E8A-4147-A177-3AD203B41FA5}">
                      <a16:colId xmlns:a16="http://schemas.microsoft.com/office/drawing/2014/main" val="20009"/>
                    </a:ext>
                  </a:extLst>
                </a:gridCol>
                <a:gridCol w="324970">
                  <a:extLst>
                    <a:ext uri="{9D8B030D-6E8A-4147-A177-3AD203B41FA5}">
                      <a16:colId xmlns:a16="http://schemas.microsoft.com/office/drawing/2014/main" val="20010"/>
                    </a:ext>
                  </a:extLst>
                </a:gridCol>
                <a:gridCol w="324970">
                  <a:extLst>
                    <a:ext uri="{9D8B030D-6E8A-4147-A177-3AD203B41FA5}">
                      <a16:colId xmlns:a16="http://schemas.microsoft.com/office/drawing/2014/main" val="20011"/>
                    </a:ext>
                  </a:extLst>
                </a:gridCol>
                <a:gridCol w="324970">
                  <a:extLst>
                    <a:ext uri="{9D8B030D-6E8A-4147-A177-3AD203B41FA5}">
                      <a16:colId xmlns:a16="http://schemas.microsoft.com/office/drawing/2014/main" val="20012"/>
                    </a:ext>
                  </a:extLst>
                </a:gridCol>
                <a:gridCol w="324970">
                  <a:extLst>
                    <a:ext uri="{9D8B030D-6E8A-4147-A177-3AD203B41FA5}">
                      <a16:colId xmlns:a16="http://schemas.microsoft.com/office/drawing/2014/main" val="20013"/>
                    </a:ext>
                  </a:extLst>
                </a:gridCol>
                <a:gridCol w="324970">
                  <a:extLst>
                    <a:ext uri="{9D8B030D-6E8A-4147-A177-3AD203B41FA5}">
                      <a16:colId xmlns:a16="http://schemas.microsoft.com/office/drawing/2014/main" val="20014"/>
                    </a:ext>
                  </a:extLst>
                </a:gridCol>
                <a:gridCol w="324970">
                  <a:extLst>
                    <a:ext uri="{9D8B030D-6E8A-4147-A177-3AD203B41FA5}">
                      <a16:colId xmlns:a16="http://schemas.microsoft.com/office/drawing/2014/main" val="20015"/>
                    </a:ext>
                  </a:extLst>
                </a:gridCol>
                <a:gridCol w="324970">
                  <a:extLst>
                    <a:ext uri="{9D8B030D-6E8A-4147-A177-3AD203B41FA5}">
                      <a16:colId xmlns:a16="http://schemas.microsoft.com/office/drawing/2014/main" val="20016"/>
                    </a:ext>
                  </a:extLst>
                </a:gridCol>
                <a:gridCol w="324970">
                  <a:extLst>
                    <a:ext uri="{9D8B030D-6E8A-4147-A177-3AD203B41FA5}">
                      <a16:colId xmlns:a16="http://schemas.microsoft.com/office/drawing/2014/main" val="20017"/>
                    </a:ext>
                  </a:extLst>
                </a:gridCol>
                <a:gridCol w="324970">
                  <a:extLst>
                    <a:ext uri="{9D8B030D-6E8A-4147-A177-3AD203B41FA5}">
                      <a16:colId xmlns:a16="http://schemas.microsoft.com/office/drawing/2014/main" val="20018"/>
                    </a:ext>
                  </a:extLst>
                </a:gridCol>
                <a:gridCol w="324970">
                  <a:extLst>
                    <a:ext uri="{9D8B030D-6E8A-4147-A177-3AD203B41FA5}">
                      <a16:colId xmlns:a16="http://schemas.microsoft.com/office/drawing/2014/main" val="20019"/>
                    </a:ext>
                  </a:extLst>
                </a:gridCol>
                <a:gridCol w="324970">
                  <a:extLst>
                    <a:ext uri="{9D8B030D-6E8A-4147-A177-3AD203B41FA5}">
                      <a16:colId xmlns:a16="http://schemas.microsoft.com/office/drawing/2014/main" val="20020"/>
                    </a:ext>
                  </a:extLst>
                </a:gridCol>
                <a:gridCol w="324970">
                  <a:extLst>
                    <a:ext uri="{9D8B030D-6E8A-4147-A177-3AD203B41FA5}">
                      <a16:colId xmlns:a16="http://schemas.microsoft.com/office/drawing/2014/main" val="20021"/>
                    </a:ext>
                  </a:extLst>
                </a:gridCol>
                <a:gridCol w="324970">
                  <a:extLst>
                    <a:ext uri="{9D8B030D-6E8A-4147-A177-3AD203B41FA5}">
                      <a16:colId xmlns:a16="http://schemas.microsoft.com/office/drawing/2014/main" val="20022"/>
                    </a:ext>
                  </a:extLst>
                </a:gridCol>
                <a:gridCol w="324970">
                  <a:extLst>
                    <a:ext uri="{9D8B030D-6E8A-4147-A177-3AD203B41FA5}">
                      <a16:colId xmlns:a16="http://schemas.microsoft.com/office/drawing/2014/main" val="20023"/>
                    </a:ext>
                  </a:extLst>
                </a:gridCol>
                <a:gridCol w="324970">
                  <a:extLst>
                    <a:ext uri="{9D8B030D-6E8A-4147-A177-3AD203B41FA5}">
                      <a16:colId xmlns:a16="http://schemas.microsoft.com/office/drawing/2014/main" val="20024"/>
                    </a:ext>
                  </a:extLst>
                </a:gridCol>
                <a:gridCol w="324970">
                  <a:extLst>
                    <a:ext uri="{9D8B030D-6E8A-4147-A177-3AD203B41FA5}">
                      <a16:colId xmlns:a16="http://schemas.microsoft.com/office/drawing/2014/main" val="20025"/>
                    </a:ext>
                  </a:extLst>
                </a:gridCol>
                <a:gridCol w="324970">
                  <a:extLst>
                    <a:ext uri="{9D8B030D-6E8A-4147-A177-3AD203B41FA5}">
                      <a16:colId xmlns:a16="http://schemas.microsoft.com/office/drawing/2014/main" val="20026"/>
                    </a:ext>
                  </a:extLst>
                </a:gridCol>
                <a:gridCol w="324970">
                  <a:extLst>
                    <a:ext uri="{9D8B030D-6E8A-4147-A177-3AD203B41FA5}">
                      <a16:colId xmlns:a16="http://schemas.microsoft.com/office/drawing/2014/main" val="20027"/>
                    </a:ext>
                  </a:extLst>
                </a:gridCol>
                <a:gridCol w="324970">
                  <a:extLst>
                    <a:ext uri="{9D8B030D-6E8A-4147-A177-3AD203B41FA5}">
                      <a16:colId xmlns:a16="http://schemas.microsoft.com/office/drawing/2014/main" val="20028"/>
                    </a:ext>
                  </a:extLst>
                </a:gridCol>
                <a:gridCol w="324970">
                  <a:extLst>
                    <a:ext uri="{9D8B030D-6E8A-4147-A177-3AD203B41FA5}">
                      <a16:colId xmlns:a16="http://schemas.microsoft.com/office/drawing/2014/main" val="20029"/>
                    </a:ext>
                  </a:extLst>
                </a:gridCol>
                <a:gridCol w="324970">
                  <a:extLst>
                    <a:ext uri="{9D8B030D-6E8A-4147-A177-3AD203B41FA5}">
                      <a16:colId xmlns:a16="http://schemas.microsoft.com/office/drawing/2014/main" val="20030"/>
                    </a:ext>
                  </a:extLst>
                </a:gridCol>
                <a:gridCol w="324970">
                  <a:extLst>
                    <a:ext uri="{9D8B030D-6E8A-4147-A177-3AD203B41FA5}">
                      <a16:colId xmlns:a16="http://schemas.microsoft.com/office/drawing/2014/main" val="20031"/>
                    </a:ext>
                  </a:extLst>
                </a:gridCol>
                <a:gridCol w="324970">
                  <a:extLst>
                    <a:ext uri="{9D8B030D-6E8A-4147-A177-3AD203B41FA5}">
                      <a16:colId xmlns:a16="http://schemas.microsoft.com/office/drawing/2014/main" val="20032"/>
                    </a:ext>
                  </a:extLst>
                </a:gridCol>
                <a:gridCol w="324970">
                  <a:extLst>
                    <a:ext uri="{9D8B030D-6E8A-4147-A177-3AD203B41FA5}">
                      <a16:colId xmlns:a16="http://schemas.microsoft.com/office/drawing/2014/main" val="20033"/>
                    </a:ext>
                  </a:extLst>
                </a:gridCol>
              </a:tblGrid>
              <a:tr h="482600">
                <a:tc>
                  <a:txBody>
                    <a:bodyPr/>
                    <a:lstStyle/>
                    <a:p>
                      <a:pPr algn="ctr"/>
                      <a:r>
                        <a:rPr lang="en-US" sz="2400" dirty="0"/>
                        <a:t>B</a:t>
                      </a:r>
                    </a:p>
                  </a:txBody>
                  <a:tcPr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tc>
                  <a:txBody>
                    <a:bodyPr/>
                    <a:lstStyle/>
                    <a:p>
                      <a:pPr algn="ctr"/>
                      <a:endParaRPr lang="en-US" sz="2400" dirty="0"/>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B</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endParaRPr lang="en-US" sz="2400" dirty="0"/>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B</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endParaRPr lang="en-US" sz="2400" dirty="0"/>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B</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T w="12700" cap="flat" cmpd="sng" algn="ctr">
                      <a:solidFill>
                        <a:schemeClr val="accent1"/>
                      </a:solidFill>
                      <a:prstDash val="solid"/>
                      <a:round/>
                      <a:headEnd type="none" w="med" len="med"/>
                      <a:tailEnd type="none" w="med" len="med"/>
                    </a:lnT>
                  </a:tcPr>
                </a:tc>
                <a:tc>
                  <a:txBody>
                    <a:bodyPr/>
                    <a:lstStyle/>
                    <a:p>
                      <a:pPr algn="ctr"/>
                      <a:endParaRPr lang="en-US" sz="2400" dirty="0"/>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B</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B</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E</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N</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C</a:t>
                      </a:r>
                    </a:p>
                  </a:txBody>
                  <a:tcPr anchor="ctr">
                    <a:lnT w="12700" cap="flat" cmpd="sng" algn="ctr">
                      <a:solidFill>
                        <a:schemeClr val="accent1"/>
                      </a:solidFill>
                      <a:prstDash val="solid"/>
                      <a:round/>
                      <a:headEnd type="none" w="med" len="med"/>
                      <a:tailEnd type="none" w="med" len="med"/>
                    </a:lnT>
                  </a:tcPr>
                </a:tc>
                <a:tc>
                  <a:txBody>
                    <a:bodyPr/>
                    <a:lstStyle/>
                    <a:p>
                      <a:pPr algn="ctr"/>
                      <a:r>
                        <a:rPr lang="en-US" sz="2400" dirty="0"/>
                        <a:t>H</a:t>
                      </a:r>
                    </a:p>
                  </a:txBody>
                  <a:tcPr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10000"/>
                  </a:ext>
                </a:extLst>
              </a:tr>
              <a:tr h="482600">
                <a:tc>
                  <a:txBody>
                    <a:bodyPr/>
                    <a:lstStyle/>
                    <a:p>
                      <a:pPr algn="ctr"/>
                      <a:r>
                        <a:rPr lang="en-US" sz="2400" dirty="0"/>
                        <a:t>A</a:t>
                      </a:r>
                    </a:p>
                  </a:txBody>
                  <a:tcPr anchor="ctr">
                    <a:lnL w="12700" cap="flat" cmpd="sng" algn="ctr">
                      <a:solidFill>
                        <a:schemeClr val="accent1"/>
                      </a:solidFill>
                      <a:prstDash val="solid"/>
                      <a:round/>
                      <a:headEnd type="none" w="med" len="med"/>
                      <a:tailEnd type="none" w="med" len="med"/>
                    </a:lnL>
                  </a:tcPr>
                </a:tc>
                <a:tc>
                  <a:txBody>
                    <a:bodyPr/>
                    <a:lstStyle/>
                    <a:p>
                      <a:pPr algn="ctr"/>
                      <a:endParaRPr lang="en-US" sz="2400" dirty="0"/>
                    </a:p>
                  </a:txBody>
                  <a:tcPr anchor="ctr"/>
                </a:tc>
                <a:tc>
                  <a:txBody>
                    <a:bodyPr/>
                    <a:lstStyle/>
                    <a:p>
                      <a:pPr algn="ctr"/>
                      <a:r>
                        <a:rPr lang="en-US" sz="2400" dirty="0"/>
                        <a:t>L</a:t>
                      </a:r>
                    </a:p>
                  </a:txBody>
                  <a:tcPr anchor="ctr"/>
                </a:tc>
                <a:tc>
                  <a:txBody>
                    <a:bodyPr/>
                    <a:lstStyle/>
                    <a:p>
                      <a:pPr algn="ctr"/>
                      <a:r>
                        <a:rPr lang="en-US" sz="2400" dirty="0"/>
                        <a:t>I</a:t>
                      </a:r>
                    </a:p>
                  </a:txBody>
                  <a:tcPr anchor="ctr"/>
                </a:tc>
                <a:tc>
                  <a:txBody>
                    <a:bodyPr/>
                    <a:lstStyle/>
                    <a:p>
                      <a:pPr algn="ctr"/>
                      <a:r>
                        <a:rPr lang="en-US" sz="2400" dirty="0"/>
                        <a:t>M</a:t>
                      </a:r>
                    </a:p>
                  </a:txBody>
                  <a:tcPr anchor="ctr"/>
                </a:tc>
                <a:tc>
                  <a:txBody>
                    <a:bodyPr/>
                    <a:lstStyle/>
                    <a:p>
                      <a:pPr algn="ctr"/>
                      <a:r>
                        <a:rPr lang="en-US" sz="2400" dirty="0"/>
                        <a:t>E</a:t>
                      </a:r>
                    </a:p>
                  </a:txBody>
                  <a:tcPr anchor="ctr"/>
                </a:tc>
                <a:tc>
                  <a:txBody>
                    <a:bodyPr/>
                    <a:lstStyle/>
                    <a:p>
                      <a:pPr algn="ctr"/>
                      <a:r>
                        <a:rPr lang="en-US" sz="2400" dirty="0"/>
                        <a:t>R</a:t>
                      </a:r>
                    </a:p>
                  </a:txBody>
                  <a:tcPr anchor="ctr"/>
                </a:tc>
                <a:tc>
                  <a:txBody>
                    <a:bodyPr/>
                    <a:lstStyle/>
                    <a:p>
                      <a:pPr algn="ctr"/>
                      <a:r>
                        <a:rPr lang="en-US" sz="2400" dirty="0"/>
                        <a:t>I</a:t>
                      </a:r>
                    </a:p>
                  </a:txBody>
                  <a:tcPr anchor="ctr"/>
                </a:tc>
                <a:tc>
                  <a:txBody>
                    <a:bodyPr/>
                    <a:lstStyle/>
                    <a:p>
                      <a:pPr algn="ctr"/>
                      <a:r>
                        <a:rPr lang="en-US" sz="2400" dirty="0"/>
                        <a:t>C</a:t>
                      </a:r>
                    </a:p>
                  </a:txBody>
                  <a:tcPr anchor="ctr"/>
                </a:tc>
                <a:tc>
                  <a:txBody>
                    <a:bodyPr/>
                    <a:lstStyle/>
                    <a:p>
                      <a:pPr algn="ctr"/>
                      <a:r>
                        <a:rPr lang="en-US" sz="2400" dirty="0"/>
                        <a:t>K</a:t>
                      </a:r>
                    </a:p>
                  </a:txBody>
                  <a:tcPr anchor="ctr"/>
                </a:tc>
                <a:tc>
                  <a:txBody>
                    <a:bodyPr/>
                    <a:lstStyle/>
                    <a:p>
                      <a:pPr algn="ctr"/>
                      <a:endParaRPr lang="en-US" sz="2400" dirty="0"/>
                    </a:p>
                  </a:txBody>
                  <a:tcPr anchor="ctr"/>
                </a:tc>
                <a:tc>
                  <a:txBody>
                    <a:bodyPr/>
                    <a:lstStyle/>
                    <a:p>
                      <a:pPr algn="ctr"/>
                      <a:r>
                        <a:rPr lang="en-US" sz="2400" dirty="0"/>
                        <a:t>P</a:t>
                      </a:r>
                    </a:p>
                  </a:txBody>
                  <a:tcPr anchor="ctr"/>
                </a:tc>
                <a:tc>
                  <a:txBody>
                    <a:bodyPr/>
                    <a:lstStyle/>
                    <a:p>
                      <a:pPr algn="ctr"/>
                      <a:r>
                        <a:rPr lang="en-US" sz="2400" dirty="0"/>
                        <a:t>A</a:t>
                      </a:r>
                    </a:p>
                  </a:txBody>
                  <a:tcPr anchor="ctr"/>
                </a:tc>
                <a:tc>
                  <a:txBody>
                    <a:bodyPr/>
                    <a:lstStyle/>
                    <a:p>
                      <a:pPr algn="ctr"/>
                      <a:r>
                        <a:rPr lang="en-US" sz="2400" dirty="0"/>
                        <a:t>C</a:t>
                      </a:r>
                    </a:p>
                  </a:txBody>
                  <a:tcPr anchor="ctr"/>
                </a:tc>
                <a:tc>
                  <a:txBody>
                    <a:bodyPr/>
                    <a:lstStyle/>
                    <a:p>
                      <a:pPr algn="ctr"/>
                      <a:r>
                        <a:rPr lang="en-US" sz="2400" dirty="0"/>
                        <a:t>K</a:t>
                      </a:r>
                    </a:p>
                  </a:txBody>
                  <a:tcPr anchor="ctr"/>
                </a:tc>
                <a:tc>
                  <a:txBody>
                    <a:bodyPr/>
                    <a:lstStyle/>
                    <a:p>
                      <a:pPr algn="ctr"/>
                      <a:r>
                        <a:rPr lang="en-US" sz="2400" dirty="0"/>
                        <a:t>S</a:t>
                      </a:r>
                    </a:p>
                  </a:txBody>
                  <a:tcPr anchor="ctr"/>
                </a:tc>
                <a:tc>
                  <a:txBody>
                    <a:bodyPr/>
                    <a:lstStyle/>
                    <a:p>
                      <a:pPr algn="ctr"/>
                      <a:endParaRPr lang="en-US" sz="2400" dirty="0"/>
                    </a:p>
                  </a:txBody>
                  <a:tcPr anchor="ctr"/>
                </a:tc>
                <a:tc>
                  <a:txBody>
                    <a:bodyPr/>
                    <a:lstStyle/>
                    <a:p>
                      <a:pPr algn="ctr"/>
                      <a:r>
                        <a:rPr lang="en-US" sz="2400" dirty="0"/>
                        <a:t>L</a:t>
                      </a:r>
                    </a:p>
                  </a:txBody>
                  <a:tcPr anchor="ctr"/>
                </a:tc>
                <a:tc>
                  <a:txBody>
                    <a:bodyPr/>
                    <a:lstStyle/>
                    <a:p>
                      <a:pPr algn="ctr"/>
                      <a:r>
                        <a:rPr lang="en-US" sz="2400" dirty="0"/>
                        <a:t>A</a:t>
                      </a:r>
                    </a:p>
                  </a:txBody>
                  <a:tcPr anchor="ctr"/>
                </a:tc>
                <a:tc>
                  <a:txBody>
                    <a:bodyPr/>
                    <a:lstStyle/>
                    <a:p>
                      <a:pPr algn="ctr"/>
                      <a:r>
                        <a:rPr lang="en-US" sz="2400" dirty="0"/>
                        <a:t>U</a:t>
                      </a:r>
                    </a:p>
                  </a:txBody>
                  <a:tcPr anchor="ctr"/>
                </a:tc>
                <a:tc>
                  <a:txBody>
                    <a:bodyPr/>
                    <a:lstStyle/>
                    <a:p>
                      <a:pPr algn="ctr"/>
                      <a:r>
                        <a:rPr lang="en-US" sz="2400" dirty="0"/>
                        <a:t>G</a:t>
                      </a:r>
                    </a:p>
                  </a:txBody>
                  <a:tcPr anchor="ctr"/>
                </a:tc>
                <a:tc>
                  <a:txBody>
                    <a:bodyPr/>
                    <a:lstStyle/>
                    <a:p>
                      <a:pPr algn="ctr"/>
                      <a:r>
                        <a:rPr lang="en-US" sz="2400" dirty="0"/>
                        <a:t>H</a:t>
                      </a:r>
                    </a:p>
                  </a:txBody>
                  <a:tcPr anchor="ctr"/>
                </a:tc>
                <a:tc>
                  <a:txBody>
                    <a:bodyPr/>
                    <a:lstStyle/>
                    <a:p>
                      <a:pPr algn="ctr"/>
                      <a:r>
                        <a:rPr lang="en-US" sz="2400" dirty="0"/>
                        <a:t>S</a:t>
                      </a:r>
                    </a:p>
                  </a:txBody>
                  <a:tcPr anchor="ctr"/>
                </a:tc>
                <a:tc>
                  <a:txBody>
                    <a:bodyPr/>
                    <a:lstStyle/>
                    <a:p>
                      <a:pPr algn="ctr"/>
                      <a:endParaRPr lang="en-US" sz="2400" dirty="0"/>
                    </a:p>
                  </a:txBody>
                  <a:tcPr anchor="ctr"/>
                </a:tc>
                <a:tc>
                  <a:txBody>
                    <a:bodyPr/>
                    <a:lstStyle/>
                    <a:p>
                      <a:pPr algn="ctr"/>
                      <a:r>
                        <a:rPr lang="en-US" sz="2400" dirty="0"/>
                        <a:t>A</a:t>
                      </a:r>
                    </a:p>
                  </a:txBody>
                  <a:tcPr anchor="ctr"/>
                </a:tc>
                <a:tc>
                  <a:txBody>
                    <a:bodyPr/>
                    <a:lstStyle/>
                    <a:p>
                      <a:pPr algn="ctr"/>
                      <a:r>
                        <a:rPr lang="en-US" sz="2400" dirty="0"/>
                        <a:t>N</a:t>
                      </a:r>
                    </a:p>
                  </a:txBody>
                  <a:tcPr anchor="ctr"/>
                </a:tc>
                <a:tc>
                  <a:txBody>
                    <a:bodyPr/>
                    <a:lstStyle/>
                    <a:p>
                      <a:pPr algn="ctr"/>
                      <a:r>
                        <a:rPr lang="en-US" sz="2400" dirty="0"/>
                        <a:t>A</a:t>
                      </a:r>
                    </a:p>
                  </a:txBody>
                  <a:tcPr anchor="ctr"/>
                </a:tc>
                <a:tc>
                  <a:txBody>
                    <a:bodyPr/>
                    <a:lstStyle/>
                    <a:p>
                      <a:pPr algn="ctr"/>
                      <a:r>
                        <a:rPr lang="en-US" sz="2400" dirty="0"/>
                        <a:t>T</a:t>
                      </a:r>
                    </a:p>
                  </a:txBody>
                  <a:tcPr anchor="ctr"/>
                </a:tc>
                <a:tc>
                  <a:txBody>
                    <a:bodyPr/>
                    <a:lstStyle/>
                    <a:p>
                      <a:pPr algn="ctr"/>
                      <a:r>
                        <a:rPr lang="en-US" sz="2400" dirty="0"/>
                        <a:t>O</a:t>
                      </a:r>
                    </a:p>
                  </a:txBody>
                  <a:tcPr anchor="ctr"/>
                </a:tc>
                <a:tc>
                  <a:txBody>
                    <a:bodyPr/>
                    <a:lstStyle/>
                    <a:p>
                      <a:pPr algn="ctr"/>
                      <a:r>
                        <a:rPr lang="en-US" sz="2400" dirty="0"/>
                        <a:t>M</a:t>
                      </a:r>
                    </a:p>
                  </a:txBody>
                  <a:tcPr anchor="ctr"/>
                </a:tc>
                <a:tc>
                  <a:txBody>
                    <a:bodyPr/>
                    <a:lstStyle/>
                    <a:p>
                      <a:pPr algn="ctr"/>
                      <a:r>
                        <a:rPr lang="en-US" sz="2400" dirty="0"/>
                        <a:t>I</a:t>
                      </a:r>
                    </a:p>
                  </a:txBody>
                  <a:tcPr anchor="ctr"/>
                </a:tc>
                <a:tc>
                  <a:txBody>
                    <a:bodyPr/>
                    <a:lstStyle/>
                    <a:p>
                      <a:pPr algn="ctr"/>
                      <a:r>
                        <a:rPr lang="en-US" sz="2400" dirty="0"/>
                        <a:t>C</a:t>
                      </a:r>
                    </a:p>
                  </a:txBody>
                  <a:tcPr anchor="ctr"/>
                </a:tc>
                <a:tc>
                  <a:txBody>
                    <a:bodyPr/>
                    <a:lstStyle/>
                    <a:p>
                      <a:pPr algn="ctr"/>
                      <a:r>
                        <a:rPr lang="en-US" sz="2400" dirty="0"/>
                        <a:t>A</a:t>
                      </a:r>
                    </a:p>
                  </a:txBody>
                  <a:tcPr anchor="ctr"/>
                </a:tc>
                <a:tc>
                  <a:txBody>
                    <a:bodyPr/>
                    <a:lstStyle/>
                    <a:p>
                      <a:pPr algn="ctr"/>
                      <a:r>
                        <a:rPr lang="en-US" sz="2400" dirty="0"/>
                        <a:t>L</a:t>
                      </a:r>
                    </a:p>
                  </a:txBody>
                  <a:tcPr anchor="ctr">
                    <a:lnR w="12700" cap="flat" cmpd="sng" algn="ctr">
                      <a:solidFill>
                        <a:schemeClr val="accent1"/>
                      </a:solidFill>
                      <a:prstDash val="solid"/>
                      <a:round/>
                      <a:headEnd type="none" w="med" len="med"/>
                      <a:tailEnd type="none" w="med" len="med"/>
                    </a:lnR>
                  </a:tcPr>
                </a:tc>
                <a:extLst>
                  <a:ext uri="{0D108BD9-81ED-4DB2-BD59-A6C34878D82A}">
                    <a16:rowId xmlns:a16="http://schemas.microsoft.com/office/drawing/2014/main" val="10001"/>
                  </a:ext>
                </a:extLst>
              </a:tr>
              <a:tr h="482600">
                <a:tc>
                  <a:txBody>
                    <a:bodyPr/>
                    <a:lstStyle/>
                    <a:p>
                      <a:pPr algn="ctr"/>
                      <a:r>
                        <a:rPr lang="en-US" sz="2400" b="1" dirty="0"/>
                        <a:t>B</a:t>
                      </a:r>
                    </a:p>
                  </a:txBody>
                  <a:tcPr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tcPr>
                </a:tc>
                <a:tc>
                  <a:txBody>
                    <a:bodyPr/>
                    <a:lstStyle/>
                    <a:p>
                      <a:pPr algn="ctr"/>
                      <a:endParaRPr lang="en-US" sz="2400" b="1" dirty="0"/>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P</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V</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O</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L</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S</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M</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P</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M</a:t>
                      </a:r>
                    </a:p>
                  </a:txBody>
                  <a:tcPr anchor="ctr">
                    <a:lnB w="12700" cap="flat" cmpd="sng" algn="ctr">
                      <a:solidFill>
                        <a:schemeClr val="accent1"/>
                      </a:solidFill>
                      <a:prstDash val="solid"/>
                      <a:round/>
                      <a:headEnd type="none" w="med" len="med"/>
                      <a:tailEnd type="none" w="med" len="med"/>
                    </a:lnB>
                  </a:tcPr>
                </a:tc>
                <a:tc>
                  <a:txBody>
                    <a:bodyPr/>
                    <a:lstStyle/>
                    <a:p>
                      <a:pPr algn="ctr"/>
                      <a:endParaRPr lang="en-US" sz="2400" b="1" dirty="0"/>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W</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B</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G</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X</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U</a:t>
                      </a:r>
                    </a:p>
                  </a:txBody>
                  <a:tcPr anchor="ctr">
                    <a:lnB w="12700" cap="flat" cmpd="sng" algn="ctr">
                      <a:solidFill>
                        <a:schemeClr val="accent1"/>
                      </a:solidFill>
                      <a:prstDash val="solid"/>
                      <a:round/>
                      <a:headEnd type="none" w="med" len="med"/>
                      <a:tailEnd type="none" w="med" len="med"/>
                    </a:lnB>
                  </a:tcPr>
                </a:tc>
                <a:tc>
                  <a:txBody>
                    <a:bodyPr/>
                    <a:lstStyle/>
                    <a:p>
                      <a:pPr algn="ctr"/>
                      <a:endParaRPr lang="en-US" sz="2400" b="1" dirty="0"/>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S</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B</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Y</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T</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J</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Z</a:t>
                      </a:r>
                    </a:p>
                  </a:txBody>
                  <a:tcPr anchor="ctr">
                    <a:lnB w="12700" cap="flat" cmpd="sng" algn="ctr">
                      <a:solidFill>
                        <a:schemeClr val="accent1"/>
                      </a:solidFill>
                      <a:prstDash val="solid"/>
                      <a:round/>
                      <a:headEnd type="none" w="med" len="med"/>
                      <a:tailEnd type="none" w="med" len="med"/>
                    </a:lnB>
                  </a:tcPr>
                </a:tc>
                <a:tc>
                  <a:txBody>
                    <a:bodyPr/>
                    <a:lstStyle/>
                    <a:p>
                      <a:pPr algn="ctr"/>
                      <a:endParaRPr lang="en-US" sz="2400" b="1" dirty="0"/>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B</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R</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N</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V</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V</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N</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M</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P</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C</a:t>
                      </a:r>
                    </a:p>
                  </a:txBody>
                  <a:tcPr anchor="ctr">
                    <a:lnB w="12700" cap="flat" cmpd="sng" algn="ctr">
                      <a:solidFill>
                        <a:schemeClr val="accent1"/>
                      </a:solidFill>
                      <a:prstDash val="solid"/>
                      <a:round/>
                      <a:headEnd type="none" w="med" len="med"/>
                      <a:tailEnd type="none" w="med" len="med"/>
                    </a:lnB>
                  </a:tcPr>
                </a:tc>
                <a:tc>
                  <a:txBody>
                    <a:bodyPr/>
                    <a:lstStyle/>
                    <a:p>
                      <a:pPr algn="ctr"/>
                      <a:r>
                        <a:rPr lang="en-US" sz="2400" b="1" dirty="0"/>
                        <a:t>S</a:t>
                      </a:r>
                    </a:p>
                  </a:txBody>
                  <a:tcPr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15772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2231</TotalTime>
  <Words>1429</Words>
  <Application>Microsoft Office PowerPoint</Application>
  <PresentationFormat>Widescreen</PresentationFormat>
  <Paragraphs>339</Paragraphs>
  <Slides>32</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3" baseType="lpstr">
      <vt:lpstr>Arial</vt:lpstr>
      <vt:lpstr>Calibri</vt:lpstr>
      <vt:lpstr>Cambria Math</vt:lpstr>
      <vt:lpstr>Corbel</vt:lpstr>
      <vt:lpstr>Courier New</vt:lpstr>
      <vt:lpstr>Times New Roman</vt:lpstr>
      <vt:lpstr>Wingdings</vt:lpstr>
      <vt:lpstr>Wingdings 2</vt:lpstr>
      <vt:lpstr>Wingdings 3</vt:lpstr>
      <vt:lpstr>Module</vt:lpstr>
      <vt:lpstr>Equation</vt:lpstr>
      <vt:lpstr>COMP 4290</vt:lpstr>
      <vt:lpstr>Last time</vt:lpstr>
      <vt:lpstr>Questions?</vt:lpstr>
      <vt:lpstr>Project 1</vt:lpstr>
      <vt:lpstr>PowerPoint Presentation</vt:lpstr>
      <vt:lpstr>Security tidbit of the day</vt:lpstr>
      <vt:lpstr>Vigenère Cipher</vt:lpstr>
      <vt:lpstr>Vigenère cipher</vt:lpstr>
      <vt:lpstr>Vigenère example</vt:lpstr>
      <vt:lpstr>Example continued</vt:lpstr>
      <vt:lpstr>Cryptanalysis of Vigenère</vt:lpstr>
      <vt:lpstr>Normalized index of coincidence</vt:lpstr>
      <vt:lpstr>Friedman test</vt:lpstr>
      <vt:lpstr>Kasiski method</vt:lpstr>
      <vt:lpstr>After the length is known…</vt:lpstr>
      <vt:lpstr>One-Time Pad</vt:lpstr>
      <vt:lpstr>One-Time Pad</vt:lpstr>
      <vt:lpstr>One-Time Pad example</vt:lpstr>
      <vt:lpstr>One-Time Pad example continued</vt:lpstr>
      <vt:lpstr>Perfect secrecy</vt:lpstr>
      <vt:lpstr>One-Time Pad weaknesses</vt:lpstr>
      <vt:lpstr>Secure Encryption Algorithms</vt:lpstr>
      <vt:lpstr>How do you define good?</vt:lpstr>
      <vt:lpstr>A more modern view</vt:lpstr>
      <vt:lpstr>Stream and Block Ciphers</vt:lpstr>
      <vt:lpstr>Stream and block ciphers</vt:lpstr>
      <vt:lpstr>Self-synchronous stream ciphers</vt:lpstr>
      <vt:lpstr>Confusion and Diffusion</vt:lpstr>
      <vt:lpstr>Ticket out the Door</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301</cp:revision>
  <dcterms:created xsi:type="dcterms:W3CDTF">2009-08-24T20:26:10Z</dcterms:created>
  <dcterms:modified xsi:type="dcterms:W3CDTF">2025-09-05T13:22:30Z</dcterms:modified>
</cp:coreProperties>
</file>